
<file path=[Content_Types].xml><?xml version="1.0" encoding="utf-8"?>
<Types xmlns="http://schemas.openxmlformats.org/package/2006/content-types">
  <Default Extension="xml" ContentType="application/xml"/>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4"/>
  </p:notesMasterIdLst>
  <p:sldIdLst>
    <p:sldId id="256" r:id="rId5"/>
    <p:sldId id="273" r:id="rId6"/>
    <p:sldId id="278" r:id="rId7"/>
    <p:sldId id="270" r:id="rId8"/>
    <p:sldId id="267" r:id="rId9"/>
    <p:sldId id="257" r:id="rId10"/>
    <p:sldId id="260" r:id="rId11"/>
    <p:sldId id="268" r:id="rId12"/>
    <p:sldId id="261" r:id="rId13"/>
    <p:sldId id="264" r:id="rId14"/>
    <p:sldId id="269" r:id="rId15"/>
    <p:sldId id="266" r:id="rId16"/>
    <p:sldId id="272" r:id="rId17"/>
    <p:sldId id="263" r:id="rId18"/>
    <p:sldId id="271" r:id="rId19"/>
    <p:sldId id="265" r:id="rId20"/>
    <p:sldId id="275" r:id="rId21"/>
    <p:sldId id="274" r:id="rId22"/>
    <p:sldId id="277" r:id="rId23"/>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5" autoAdjust="0"/>
    <p:restoredTop sz="92995" autoAdjust="0"/>
  </p:normalViewPr>
  <p:slideViewPr>
    <p:cSldViewPr snapToGrid="0" snapToObjects="1">
      <p:cViewPr varScale="1">
        <p:scale>
          <a:sx n="117" d="100"/>
          <a:sy n="117" d="100"/>
        </p:scale>
        <p:origin x="408" y="184"/>
      </p:cViewPr>
      <p:guideLst>
        <p:guide orient="horz" pos="3792"/>
        <p:guide pos="3840"/>
      </p:guideLst>
    </p:cSldViewPr>
  </p:slideViewPr>
  <p:notesTextViewPr>
    <p:cViewPr>
      <p:scale>
        <a:sx n="1" d="1"/>
        <a:sy n="1" d="1"/>
      </p:scale>
      <p:origin x="0" y="0"/>
    </p:cViewPr>
  </p:notesTextViewPr>
  <p:notesViewPr>
    <p:cSldViewPr snapToGrid="0" snapToObjects="1">
      <p:cViewPr>
        <p:scale>
          <a:sx n="100" d="100"/>
          <a:sy n="100" d="100"/>
        </p:scale>
        <p:origin x="1680" y="5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svg"/><Relationship Id="rId5" Type="http://schemas.openxmlformats.org/officeDocument/2006/relationships/image" Target="../media/image5.png"/><Relationship Id="rId6" Type="http://schemas.openxmlformats.org/officeDocument/2006/relationships/image" Target="../media/image8.svg"/><Relationship Id="rId7" Type="http://schemas.openxmlformats.org/officeDocument/2006/relationships/image" Target="../media/image6.png"/><Relationship Id="rId8" Type="http://schemas.openxmlformats.org/officeDocument/2006/relationships/image" Target="../media/image10.svg"/><Relationship Id="rId1" Type="http://schemas.openxmlformats.org/officeDocument/2006/relationships/image" Target="../media/image3.png"/><Relationship Id="rId2"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svg"/><Relationship Id="rId5" Type="http://schemas.openxmlformats.org/officeDocument/2006/relationships/image" Target="../media/image5.png"/><Relationship Id="rId6" Type="http://schemas.openxmlformats.org/officeDocument/2006/relationships/image" Target="../media/image8.svg"/><Relationship Id="rId7" Type="http://schemas.openxmlformats.org/officeDocument/2006/relationships/image" Target="../media/image6.png"/><Relationship Id="rId8" Type="http://schemas.openxmlformats.org/officeDocument/2006/relationships/image" Target="../media/image10.svg"/><Relationship Id="rId1" Type="http://schemas.openxmlformats.org/officeDocument/2006/relationships/image" Target="../media/image3.png"/><Relationship Id="rId2"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17952-5A10-4A56-906C-D035D455347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F59E5A5-AF29-4F02-AED0-FA8CB353E34E}">
      <dgm:prSet/>
      <dgm:spPr/>
      <dgm:t>
        <a:bodyPr/>
        <a:lstStyle/>
        <a:p>
          <a:r>
            <a:rPr lang="en-US" b="0" baseline="0" dirty="0"/>
            <a:t>Clinicians, such as physicians and nurses, are trained to care for individuals. </a:t>
          </a:r>
          <a:endParaRPr lang="en-US" dirty="0"/>
        </a:p>
      </dgm:t>
    </dgm:pt>
    <dgm:pt modelId="{444E6D06-2E63-4119-89E7-991C773D72D9}" type="parTrans" cxnId="{36C40EBE-72DE-4A1D-A9F6-9BB3393978A1}">
      <dgm:prSet/>
      <dgm:spPr/>
      <dgm:t>
        <a:bodyPr/>
        <a:lstStyle/>
        <a:p>
          <a:endParaRPr lang="en-US"/>
        </a:p>
      </dgm:t>
    </dgm:pt>
    <dgm:pt modelId="{6043BEDF-EA42-463F-87E8-4C1AFE4A2503}" type="sibTrans" cxnId="{36C40EBE-72DE-4A1D-A9F6-9BB3393978A1}">
      <dgm:prSet/>
      <dgm:spPr/>
      <dgm:t>
        <a:bodyPr/>
        <a:lstStyle/>
        <a:p>
          <a:endParaRPr lang="en-US"/>
        </a:p>
      </dgm:t>
    </dgm:pt>
    <dgm:pt modelId="{070DF98B-286B-4547-BBFB-B70E08C222C5}">
      <dgm:prSet/>
      <dgm:spPr/>
      <dgm:t>
        <a:bodyPr/>
        <a:lstStyle/>
        <a:p>
          <a:r>
            <a:rPr lang="en-US" b="0" baseline="0" dirty="0"/>
            <a:t>Public health emergencies require clinicians to change their practice to respond to the care needs of populations.</a:t>
          </a:r>
          <a:endParaRPr lang="en-US" dirty="0"/>
        </a:p>
      </dgm:t>
    </dgm:pt>
    <dgm:pt modelId="{2DF666CF-6DD8-48D9-BEC6-75CECCAA9CAF}" type="parTrans" cxnId="{EC620164-4374-4196-998A-693CBBB4192B}">
      <dgm:prSet/>
      <dgm:spPr/>
      <dgm:t>
        <a:bodyPr/>
        <a:lstStyle/>
        <a:p>
          <a:endParaRPr lang="en-US"/>
        </a:p>
      </dgm:t>
    </dgm:pt>
    <dgm:pt modelId="{36526320-0BA2-4AD3-AE8C-AD5A72B355D9}" type="sibTrans" cxnId="{EC620164-4374-4196-998A-693CBBB4192B}">
      <dgm:prSet/>
      <dgm:spPr/>
      <dgm:t>
        <a:bodyPr/>
        <a:lstStyle/>
        <a:p>
          <a:endParaRPr lang="en-US"/>
        </a:p>
      </dgm:t>
    </dgm:pt>
    <dgm:pt modelId="{75A1EE22-CBA2-4D1A-83F5-36EF0536BB82}">
      <dgm:prSet/>
      <dgm:spPr/>
      <dgm:t>
        <a:bodyPr/>
        <a:lstStyle/>
        <a:p>
          <a:r>
            <a:rPr lang="en-US" b="0" baseline="0"/>
            <a:t>In a public health emergency, the fair allocation of scarce resources requires clinicians to prioritize the community.</a:t>
          </a:r>
          <a:endParaRPr lang="en-US"/>
        </a:p>
      </dgm:t>
    </dgm:pt>
    <dgm:pt modelId="{D128A680-F916-4735-BB5D-DCC9F700DE32}" type="parTrans" cxnId="{D4558415-3FE1-473B-BECA-7CE8EBE0480F}">
      <dgm:prSet/>
      <dgm:spPr/>
      <dgm:t>
        <a:bodyPr/>
        <a:lstStyle/>
        <a:p>
          <a:endParaRPr lang="en-US"/>
        </a:p>
      </dgm:t>
    </dgm:pt>
    <dgm:pt modelId="{9A1F0340-991E-43A0-B23F-6EDDE41D0B1E}" type="sibTrans" cxnId="{D4558415-3FE1-473B-BECA-7CE8EBE0480F}">
      <dgm:prSet/>
      <dgm:spPr/>
      <dgm:t>
        <a:bodyPr/>
        <a:lstStyle/>
        <a:p>
          <a:endParaRPr lang="en-US"/>
        </a:p>
      </dgm:t>
    </dgm:pt>
    <dgm:pt modelId="{54E142A7-3F13-45EC-A537-9F7593DA190B}">
      <dgm:prSet/>
      <dgm:spPr/>
      <dgm:t>
        <a:bodyPr/>
        <a:lstStyle/>
        <a:p>
          <a:r>
            <a:rPr lang="en-US" b="0" baseline="0"/>
            <a:t>The shift from patient-centered practice to patient care guided by public health duties creates great tension for clinicians, including clinical ethics consultants.</a:t>
          </a:r>
          <a:endParaRPr lang="en-US"/>
        </a:p>
      </dgm:t>
    </dgm:pt>
    <dgm:pt modelId="{9DC42451-D83E-45D6-8549-2B44B61F8ABB}" type="parTrans" cxnId="{1FB0DE1A-3838-4D6E-B06D-2D628863A227}">
      <dgm:prSet/>
      <dgm:spPr/>
      <dgm:t>
        <a:bodyPr/>
        <a:lstStyle/>
        <a:p>
          <a:endParaRPr lang="en-US"/>
        </a:p>
      </dgm:t>
    </dgm:pt>
    <dgm:pt modelId="{915ACEB3-91C2-4AB8-BA0F-5B92FB6ABC26}" type="sibTrans" cxnId="{1FB0DE1A-3838-4D6E-B06D-2D628863A227}">
      <dgm:prSet/>
      <dgm:spPr/>
      <dgm:t>
        <a:bodyPr/>
        <a:lstStyle/>
        <a:p>
          <a:endParaRPr lang="en-US"/>
        </a:p>
      </dgm:t>
    </dgm:pt>
    <dgm:pt modelId="{46ABD4C0-057F-4703-89F0-B6A67E7440EF}" type="pres">
      <dgm:prSet presAssocID="{36417952-5A10-4A56-906C-D035D455347B}" presName="root" presStyleCnt="0">
        <dgm:presLayoutVars>
          <dgm:dir/>
          <dgm:resizeHandles val="exact"/>
        </dgm:presLayoutVars>
      </dgm:prSet>
      <dgm:spPr/>
      <dgm:t>
        <a:bodyPr/>
        <a:lstStyle/>
        <a:p>
          <a:endParaRPr lang="en-US"/>
        </a:p>
      </dgm:t>
    </dgm:pt>
    <dgm:pt modelId="{0EE491B2-008B-440F-913A-759FA3749187}" type="pres">
      <dgm:prSet presAssocID="{7F59E5A5-AF29-4F02-AED0-FA8CB353E34E}" presName="compNode" presStyleCnt="0"/>
      <dgm:spPr/>
    </dgm:pt>
    <dgm:pt modelId="{7006340E-1C0C-4442-AED3-ED9A1BB98F7E}" type="pres">
      <dgm:prSet presAssocID="{7F59E5A5-AF29-4F02-AED0-FA8CB353E34E}" presName="bgRect" presStyleLbl="bgShp" presStyleIdx="0" presStyleCnt="4"/>
      <dgm:spPr/>
    </dgm:pt>
    <dgm:pt modelId="{1EBC9E69-B41B-46D4-B993-AF0B74AEA787}" type="pres">
      <dgm:prSet presAssocID="{7F59E5A5-AF29-4F02-AED0-FA8CB353E34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octor"/>
        </a:ext>
      </dgm:extLst>
    </dgm:pt>
    <dgm:pt modelId="{B13EF6BB-8EF8-4066-AEC8-C2DB0C9161FF}" type="pres">
      <dgm:prSet presAssocID="{7F59E5A5-AF29-4F02-AED0-FA8CB353E34E}" presName="spaceRect" presStyleCnt="0"/>
      <dgm:spPr/>
    </dgm:pt>
    <dgm:pt modelId="{F0764403-37EB-433F-A3AC-152F607228A7}" type="pres">
      <dgm:prSet presAssocID="{7F59E5A5-AF29-4F02-AED0-FA8CB353E34E}" presName="parTx" presStyleLbl="revTx" presStyleIdx="0" presStyleCnt="4">
        <dgm:presLayoutVars>
          <dgm:chMax val="0"/>
          <dgm:chPref val="0"/>
        </dgm:presLayoutVars>
      </dgm:prSet>
      <dgm:spPr/>
      <dgm:t>
        <a:bodyPr/>
        <a:lstStyle/>
        <a:p>
          <a:endParaRPr lang="en-US"/>
        </a:p>
      </dgm:t>
    </dgm:pt>
    <dgm:pt modelId="{050340C7-192B-40D7-9A9F-247F0F3B8637}" type="pres">
      <dgm:prSet presAssocID="{6043BEDF-EA42-463F-87E8-4C1AFE4A2503}" presName="sibTrans" presStyleCnt="0"/>
      <dgm:spPr/>
    </dgm:pt>
    <dgm:pt modelId="{90B46E3B-BA50-4285-B972-1371B1C6A1EC}" type="pres">
      <dgm:prSet presAssocID="{070DF98B-286B-4547-BBFB-B70E08C222C5}" presName="compNode" presStyleCnt="0"/>
      <dgm:spPr/>
    </dgm:pt>
    <dgm:pt modelId="{A6129941-E3AC-4A9C-B23C-AAB68CE4B76E}" type="pres">
      <dgm:prSet presAssocID="{070DF98B-286B-4547-BBFB-B70E08C222C5}" presName="bgRect" presStyleLbl="bgShp" presStyleIdx="1" presStyleCnt="4"/>
      <dgm:spPr/>
    </dgm:pt>
    <dgm:pt modelId="{D1259898-EB6E-4365-9D9D-234A9C995AE4}" type="pres">
      <dgm:prSet presAssocID="{070DF98B-286B-4547-BBFB-B70E08C222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First Aid Kit"/>
        </a:ext>
      </dgm:extLst>
    </dgm:pt>
    <dgm:pt modelId="{6959B6A0-9C48-48B4-9050-ED389C47BF24}" type="pres">
      <dgm:prSet presAssocID="{070DF98B-286B-4547-BBFB-B70E08C222C5}" presName="spaceRect" presStyleCnt="0"/>
      <dgm:spPr/>
    </dgm:pt>
    <dgm:pt modelId="{13E56F20-DCC5-46C7-AC88-FE01BB477944}" type="pres">
      <dgm:prSet presAssocID="{070DF98B-286B-4547-BBFB-B70E08C222C5}" presName="parTx" presStyleLbl="revTx" presStyleIdx="1" presStyleCnt="4">
        <dgm:presLayoutVars>
          <dgm:chMax val="0"/>
          <dgm:chPref val="0"/>
        </dgm:presLayoutVars>
      </dgm:prSet>
      <dgm:spPr/>
      <dgm:t>
        <a:bodyPr/>
        <a:lstStyle/>
        <a:p>
          <a:endParaRPr lang="en-US"/>
        </a:p>
      </dgm:t>
    </dgm:pt>
    <dgm:pt modelId="{76F3B85B-6E9D-42E2-8C02-0E7A705C9479}" type="pres">
      <dgm:prSet presAssocID="{36526320-0BA2-4AD3-AE8C-AD5A72B355D9}" presName="sibTrans" presStyleCnt="0"/>
      <dgm:spPr/>
    </dgm:pt>
    <dgm:pt modelId="{0C5A0B2D-33F0-4493-A8A5-EFFDBF2893E7}" type="pres">
      <dgm:prSet presAssocID="{75A1EE22-CBA2-4D1A-83F5-36EF0536BB82}" presName="compNode" presStyleCnt="0"/>
      <dgm:spPr/>
    </dgm:pt>
    <dgm:pt modelId="{561F36B1-6B9E-4BAD-8ABC-8200B3FDA8F3}" type="pres">
      <dgm:prSet presAssocID="{75A1EE22-CBA2-4D1A-83F5-36EF0536BB82}" presName="bgRect" presStyleLbl="bgShp" presStyleIdx="2" presStyleCnt="4"/>
      <dgm:spPr/>
    </dgm:pt>
    <dgm:pt modelId="{B99B8227-B3D2-46CF-B557-29194209E191}" type="pres">
      <dgm:prSet presAssocID="{75A1EE22-CBA2-4D1A-83F5-36EF0536BB8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Ambulance"/>
        </a:ext>
      </dgm:extLst>
    </dgm:pt>
    <dgm:pt modelId="{F4532490-2952-4EE8-88E4-82324A84E4E9}" type="pres">
      <dgm:prSet presAssocID="{75A1EE22-CBA2-4D1A-83F5-36EF0536BB82}" presName="spaceRect" presStyleCnt="0"/>
      <dgm:spPr/>
    </dgm:pt>
    <dgm:pt modelId="{B862D950-20B6-4974-A0D0-93B3ABAFF379}" type="pres">
      <dgm:prSet presAssocID="{75A1EE22-CBA2-4D1A-83F5-36EF0536BB82}" presName="parTx" presStyleLbl="revTx" presStyleIdx="2" presStyleCnt="4">
        <dgm:presLayoutVars>
          <dgm:chMax val="0"/>
          <dgm:chPref val="0"/>
        </dgm:presLayoutVars>
      </dgm:prSet>
      <dgm:spPr/>
      <dgm:t>
        <a:bodyPr/>
        <a:lstStyle/>
        <a:p>
          <a:endParaRPr lang="en-US"/>
        </a:p>
      </dgm:t>
    </dgm:pt>
    <dgm:pt modelId="{0B4B7186-7BC9-45DC-A1B0-9344DA80DA39}" type="pres">
      <dgm:prSet presAssocID="{9A1F0340-991E-43A0-B23F-6EDDE41D0B1E}" presName="sibTrans" presStyleCnt="0"/>
      <dgm:spPr/>
    </dgm:pt>
    <dgm:pt modelId="{F4F04D3A-0C62-40BE-99D1-8FBCEA035A2B}" type="pres">
      <dgm:prSet presAssocID="{54E142A7-3F13-45EC-A537-9F7593DA190B}" presName="compNode" presStyleCnt="0"/>
      <dgm:spPr/>
    </dgm:pt>
    <dgm:pt modelId="{33DC5122-0CFD-4754-A4EB-64D0D0A0504B}" type="pres">
      <dgm:prSet presAssocID="{54E142A7-3F13-45EC-A537-9F7593DA190B}" presName="bgRect" presStyleLbl="bgShp" presStyleIdx="3" presStyleCnt="4"/>
      <dgm:spPr/>
    </dgm:pt>
    <dgm:pt modelId="{059490DD-2055-416B-9FB1-E34A77756E0B}" type="pres">
      <dgm:prSet presAssocID="{54E142A7-3F13-45EC-A537-9F7593DA190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tethoscope"/>
        </a:ext>
      </dgm:extLst>
    </dgm:pt>
    <dgm:pt modelId="{91F212AC-FAD2-4E53-89F4-6A6EF1BAD9AD}" type="pres">
      <dgm:prSet presAssocID="{54E142A7-3F13-45EC-A537-9F7593DA190B}" presName="spaceRect" presStyleCnt="0"/>
      <dgm:spPr/>
    </dgm:pt>
    <dgm:pt modelId="{E6101EBE-24DF-4E46-8178-C3F6D3867548}" type="pres">
      <dgm:prSet presAssocID="{54E142A7-3F13-45EC-A537-9F7593DA190B}" presName="parTx" presStyleLbl="revTx" presStyleIdx="3" presStyleCnt="4">
        <dgm:presLayoutVars>
          <dgm:chMax val="0"/>
          <dgm:chPref val="0"/>
        </dgm:presLayoutVars>
      </dgm:prSet>
      <dgm:spPr/>
      <dgm:t>
        <a:bodyPr/>
        <a:lstStyle/>
        <a:p>
          <a:endParaRPr lang="en-US"/>
        </a:p>
      </dgm:t>
    </dgm:pt>
  </dgm:ptLst>
  <dgm:cxnLst>
    <dgm:cxn modelId="{A7842DDA-5DEB-40EB-B50D-CDBC978CC1C0}" type="presOf" srcId="{7F59E5A5-AF29-4F02-AED0-FA8CB353E34E}" destId="{F0764403-37EB-433F-A3AC-152F607228A7}" srcOrd="0" destOrd="0" presId="urn:microsoft.com/office/officeart/2018/2/layout/IconVerticalSolidList"/>
    <dgm:cxn modelId="{090877CA-7A15-42B9-A8EA-640D9FAC36B5}" type="presOf" srcId="{070DF98B-286B-4547-BBFB-B70E08C222C5}" destId="{13E56F20-DCC5-46C7-AC88-FE01BB477944}" srcOrd="0" destOrd="0" presId="urn:microsoft.com/office/officeart/2018/2/layout/IconVerticalSolidList"/>
    <dgm:cxn modelId="{EC620164-4374-4196-998A-693CBBB4192B}" srcId="{36417952-5A10-4A56-906C-D035D455347B}" destId="{070DF98B-286B-4547-BBFB-B70E08C222C5}" srcOrd="1" destOrd="0" parTransId="{2DF666CF-6DD8-48D9-BEC6-75CECCAA9CAF}" sibTransId="{36526320-0BA2-4AD3-AE8C-AD5A72B355D9}"/>
    <dgm:cxn modelId="{F0B63DDA-23C6-4D29-9AD8-A46B9B2D3C47}" type="presOf" srcId="{36417952-5A10-4A56-906C-D035D455347B}" destId="{46ABD4C0-057F-4703-89F0-B6A67E7440EF}" srcOrd="0" destOrd="0" presId="urn:microsoft.com/office/officeart/2018/2/layout/IconVerticalSolidList"/>
    <dgm:cxn modelId="{D015C211-F1B2-4352-81AD-25B7153D1311}" type="presOf" srcId="{54E142A7-3F13-45EC-A537-9F7593DA190B}" destId="{E6101EBE-24DF-4E46-8178-C3F6D3867548}" srcOrd="0" destOrd="0" presId="urn:microsoft.com/office/officeart/2018/2/layout/IconVerticalSolidList"/>
    <dgm:cxn modelId="{C3578E3E-95AD-4F94-8145-597A6B753F62}" type="presOf" srcId="{75A1EE22-CBA2-4D1A-83F5-36EF0536BB82}" destId="{B862D950-20B6-4974-A0D0-93B3ABAFF379}" srcOrd="0" destOrd="0" presId="urn:microsoft.com/office/officeart/2018/2/layout/IconVerticalSolidList"/>
    <dgm:cxn modelId="{D4558415-3FE1-473B-BECA-7CE8EBE0480F}" srcId="{36417952-5A10-4A56-906C-D035D455347B}" destId="{75A1EE22-CBA2-4D1A-83F5-36EF0536BB82}" srcOrd="2" destOrd="0" parTransId="{D128A680-F916-4735-BB5D-DCC9F700DE32}" sibTransId="{9A1F0340-991E-43A0-B23F-6EDDE41D0B1E}"/>
    <dgm:cxn modelId="{1FB0DE1A-3838-4D6E-B06D-2D628863A227}" srcId="{36417952-5A10-4A56-906C-D035D455347B}" destId="{54E142A7-3F13-45EC-A537-9F7593DA190B}" srcOrd="3" destOrd="0" parTransId="{9DC42451-D83E-45D6-8549-2B44B61F8ABB}" sibTransId="{915ACEB3-91C2-4AB8-BA0F-5B92FB6ABC26}"/>
    <dgm:cxn modelId="{36C40EBE-72DE-4A1D-A9F6-9BB3393978A1}" srcId="{36417952-5A10-4A56-906C-D035D455347B}" destId="{7F59E5A5-AF29-4F02-AED0-FA8CB353E34E}" srcOrd="0" destOrd="0" parTransId="{444E6D06-2E63-4119-89E7-991C773D72D9}" sibTransId="{6043BEDF-EA42-463F-87E8-4C1AFE4A2503}"/>
    <dgm:cxn modelId="{981F1862-4CA5-4093-8609-D3A0D6189895}" type="presParOf" srcId="{46ABD4C0-057F-4703-89F0-B6A67E7440EF}" destId="{0EE491B2-008B-440F-913A-759FA3749187}" srcOrd="0" destOrd="0" presId="urn:microsoft.com/office/officeart/2018/2/layout/IconVerticalSolidList"/>
    <dgm:cxn modelId="{D08135B6-7D97-4DD6-8699-34BC6D5E63B8}" type="presParOf" srcId="{0EE491B2-008B-440F-913A-759FA3749187}" destId="{7006340E-1C0C-4442-AED3-ED9A1BB98F7E}" srcOrd="0" destOrd="0" presId="urn:microsoft.com/office/officeart/2018/2/layout/IconVerticalSolidList"/>
    <dgm:cxn modelId="{EC633637-90C0-4AB3-AEB8-7753CA7DAC86}" type="presParOf" srcId="{0EE491B2-008B-440F-913A-759FA3749187}" destId="{1EBC9E69-B41B-46D4-B993-AF0B74AEA787}" srcOrd="1" destOrd="0" presId="urn:microsoft.com/office/officeart/2018/2/layout/IconVerticalSolidList"/>
    <dgm:cxn modelId="{01DE6EA1-837B-44AA-AB32-F7805443227A}" type="presParOf" srcId="{0EE491B2-008B-440F-913A-759FA3749187}" destId="{B13EF6BB-8EF8-4066-AEC8-C2DB0C9161FF}" srcOrd="2" destOrd="0" presId="urn:microsoft.com/office/officeart/2018/2/layout/IconVerticalSolidList"/>
    <dgm:cxn modelId="{703BEFC0-0D6E-4047-896D-6C0EF101C34A}" type="presParOf" srcId="{0EE491B2-008B-440F-913A-759FA3749187}" destId="{F0764403-37EB-433F-A3AC-152F607228A7}" srcOrd="3" destOrd="0" presId="urn:microsoft.com/office/officeart/2018/2/layout/IconVerticalSolidList"/>
    <dgm:cxn modelId="{3BBE13FF-C38E-40B0-9987-B1776433CFEE}" type="presParOf" srcId="{46ABD4C0-057F-4703-89F0-B6A67E7440EF}" destId="{050340C7-192B-40D7-9A9F-247F0F3B8637}" srcOrd="1" destOrd="0" presId="urn:microsoft.com/office/officeart/2018/2/layout/IconVerticalSolidList"/>
    <dgm:cxn modelId="{88195313-6454-4025-A079-9C005EDC4F3D}" type="presParOf" srcId="{46ABD4C0-057F-4703-89F0-B6A67E7440EF}" destId="{90B46E3B-BA50-4285-B972-1371B1C6A1EC}" srcOrd="2" destOrd="0" presId="urn:microsoft.com/office/officeart/2018/2/layout/IconVerticalSolidList"/>
    <dgm:cxn modelId="{0E58EE40-F690-4DED-871D-FA92B04C8903}" type="presParOf" srcId="{90B46E3B-BA50-4285-B972-1371B1C6A1EC}" destId="{A6129941-E3AC-4A9C-B23C-AAB68CE4B76E}" srcOrd="0" destOrd="0" presId="urn:microsoft.com/office/officeart/2018/2/layout/IconVerticalSolidList"/>
    <dgm:cxn modelId="{20BA0DD4-0BF2-427B-8C66-C9218F54D535}" type="presParOf" srcId="{90B46E3B-BA50-4285-B972-1371B1C6A1EC}" destId="{D1259898-EB6E-4365-9D9D-234A9C995AE4}" srcOrd="1" destOrd="0" presId="urn:microsoft.com/office/officeart/2018/2/layout/IconVerticalSolidList"/>
    <dgm:cxn modelId="{09CC6E09-2796-4200-95C9-53AEFFEF4DFF}" type="presParOf" srcId="{90B46E3B-BA50-4285-B972-1371B1C6A1EC}" destId="{6959B6A0-9C48-48B4-9050-ED389C47BF24}" srcOrd="2" destOrd="0" presId="urn:microsoft.com/office/officeart/2018/2/layout/IconVerticalSolidList"/>
    <dgm:cxn modelId="{FBB6E315-F3B8-4D40-A043-AD0114877076}" type="presParOf" srcId="{90B46E3B-BA50-4285-B972-1371B1C6A1EC}" destId="{13E56F20-DCC5-46C7-AC88-FE01BB477944}" srcOrd="3" destOrd="0" presId="urn:microsoft.com/office/officeart/2018/2/layout/IconVerticalSolidList"/>
    <dgm:cxn modelId="{FE61D0BD-A06A-4428-B1B9-2B488469C2DC}" type="presParOf" srcId="{46ABD4C0-057F-4703-89F0-B6A67E7440EF}" destId="{76F3B85B-6E9D-42E2-8C02-0E7A705C9479}" srcOrd="3" destOrd="0" presId="urn:microsoft.com/office/officeart/2018/2/layout/IconVerticalSolidList"/>
    <dgm:cxn modelId="{0869AF1E-8B0A-40F8-8F91-C240102078C0}" type="presParOf" srcId="{46ABD4C0-057F-4703-89F0-B6A67E7440EF}" destId="{0C5A0B2D-33F0-4493-A8A5-EFFDBF2893E7}" srcOrd="4" destOrd="0" presId="urn:microsoft.com/office/officeart/2018/2/layout/IconVerticalSolidList"/>
    <dgm:cxn modelId="{B7228234-581A-43F7-ADD9-D338A3182525}" type="presParOf" srcId="{0C5A0B2D-33F0-4493-A8A5-EFFDBF2893E7}" destId="{561F36B1-6B9E-4BAD-8ABC-8200B3FDA8F3}" srcOrd="0" destOrd="0" presId="urn:microsoft.com/office/officeart/2018/2/layout/IconVerticalSolidList"/>
    <dgm:cxn modelId="{1CB85230-E741-47E1-A779-71399C7F4CB5}" type="presParOf" srcId="{0C5A0B2D-33F0-4493-A8A5-EFFDBF2893E7}" destId="{B99B8227-B3D2-46CF-B557-29194209E191}" srcOrd="1" destOrd="0" presId="urn:microsoft.com/office/officeart/2018/2/layout/IconVerticalSolidList"/>
    <dgm:cxn modelId="{F888ED3C-C5A3-47D2-BF2D-707E420807D4}" type="presParOf" srcId="{0C5A0B2D-33F0-4493-A8A5-EFFDBF2893E7}" destId="{F4532490-2952-4EE8-88E4-82324A84E4E9}" srcOrd="2" destOrd="0" presId="urn:microsoft.com/office/officeart/2018/2/layout/IconVerticalSolidList"/>
    <dgm:cxn modelId="{28B9CE35-74FD-4BF4-8083-7F3AFF81BC56}" type="presParOf" srcId="{0C5A0B2D-33F0-4493-A8A5-EFFDBF2893E7}" destId="{B862D950-20B6-4974-A0D0-93B3ABAFF379}" srcOrd="3" destOrd="0" presId="urn:microsoft.com/office/officeart/2018/2/layout/IconVerticalSolidList"/>
    <dgm:cxn modelId="{E24BD7A6-E72C-438B-B1D0-38914141CDE0}" type="presParOf" srcId="{46ABD4C0-057F-4703-89F0-B6A67E7440EF}" destId="{0B4B7186-7BC9-45DC-A1B0-9344DA80DA39}" srcOrd="5" destOrd="0" presId="urn:microsoft.com/office/officeart/2018/2/layout/IconVerticalSolidList"/>
    <dgm:cxn modelId="{38CB1AD6-7502-47AD-9E81-7B4B969C5947}" type="presParOf" srcId="{46ABD4C0-057F-4703-89F0-B6A67E7440EF}" destId="{F4F04D3A-0C62-40BE-99D1-8FBCEA035A2B}" srcOrd="6" destOrd="0" presId="urn:microsoft.com/office/officeart/2018/2/layout/IconVerticalSolidList"/>
    <dgm:cxn modelId="{4C7502EA-A037-4774-8D39-290B1A9B2362}" type="presParOf" srcId="{F4F04D3A-0C62-40BE-99D1-8FBCEA035A2B}" destId="{33DC5122-0CFD-4754-A4EB-64D0D0A0504B}" srcOrd="0" destOrd="0" presId="urn:microsoft.com/office/officeart/2018/2/layout/IconVerticalSolidList"/>
    <dgm:cxn modelId="{729AF574-AC70-4471-ADB4-E76B98499029}" type="presParOf" srcId="{F4F04D3A-0C62-40BE-99D1-8FBCEA035A2B}" destId="{059490DD-2055-416B-9FB1-E34A77756E0B}" srcOrd="1" destOrd="0" presId="urn:microsoft.com/office/officeart/2018/2/layout/IconVerticalSolidList"/>
    <dgm:cxn modelId="{936F1CD4-B8FB-4ED9-BCFE-B5E5E6E45282}" type="presParOf" srcId="{F4F04D3A-0C62-40BE-99D1-8FBCEA035A2B}" destId="{91F212AC-FAD2-4E53-89F4-6A6EF1BAD9AD}" srcOrd="2" destOrd="0" presId="urn:microsoft.com/office/officeart/2018/2/layout/IconVerticalSolidList"/>
    <dgm:cxn modelId="{E7BE540D-2D2F-40DD-AA29-F0E64078B8AC}" type="presParOf" srcId="{F4F04D3A-0C62-40BE-99D1-8FBCEA035A2B}" destId="{E6101EBE-24DF-4E46-8178-C3F6D386754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85659A-1FB9-4ED2-8E37-02AF28BEFA1E}" type="doc">
      <dgm:prSet loTypeId="urn:microsoft.com/office/officeart/2005/8/layout/target3" loCatId="relationship" qsTypeId="urn:microsoft.com/office/officeart/2005/8/quickstyle/simple1" qsCatId="simple" csTypeId="urn:microsoft.com/office/officeart/2005/8/colors/accent2_2" csCatId="accent2" phldr="1"/>
      <dgm:spPr/>
      <dgm:t>
        <a:bodyPr/>
        <a:lstStyle/>
        <a:p>
          <a:endParaRPr lang="en-US"/>
        </a:p>
      </dgm:t>
    </dgm:pt>
    <dgm:pt modelId="{391C7189-2AD8-4A5D-8CF3-927002B50EF6}">
      <dgm:prSet custT="1"/>
      <dgm:spPr/>
      <dgm:t>
        <a:bodyPr/>
        <a:lstStyle/>
        <a:p>
          <a:r>
            <a:rPr lang="en-US" sz="2500" b="1" dirty="0"/>
            <a:t>Duty of care</a:t>
          </a:r>
          <a:endParaRPr lang="en-US" sz="2500" dirty="0"/>
        </a:p>
      </dgm:t>
    </dgm:pt>
    <dgm:pt modelId="{DCC31D80-342F-410A-B91F-90682821F0C2}" type="parTrans" cxnId="{9B08AF1E-8A65-4779-BEA1-68A59FDFCC63}">
      <dgm:prSet/>
      <dgm:spPr/>
      <dgm:t>
        <a:bodyPr/>
        <a:lstStyle/>
        <a:p>
          <a:endParaRPr lang="en-US"/>
        </a:p>
      </dgm:t>
    </dgm:pt>
    <dgm:pt modelId="{08578AB0-A4AC-4DAF-918E-B327C5848075}" type="sibTrans" cxnId="{9B08AF1E-8A65-4779-BEA1-68A59FDFCC63}">
      <dgm:prSet/>
      <dgm:spPr/>
      <dgm:t>
        <a:bodyPr/>
        <a:lstStyle/>
        <a:p>
          <a:endParaRPr lang="en-US"/>
        </a:p>
      </dgm:t>
    </dgm:pt>
    <dgm:pt modelId="{DAEBA7C6-BC79-487A-8595-7C0D7C920CA5}">
      <dgm:prSet/>
      <dgm:spPr/>
      <dgm:t>
        <a:bodyPr/>
        <a:lstStyle/>
        <a:p>
          <a:r>
            <a:rPr lang="en-US" dirty="0"/>
            <a:t>Maintain fidelity to the patient (non-abandonment)</a:t>
          </a:r>
        </a:p>
      </dgm:t>
    </dgm:pt>
    <dgm:pt modelId="{8ED46DBF-96CF-4440-801C-3B19878E7B06}" type="parTrans" cxnId="{D0EE4BE9-ABB2-4736-AD79-1196D0C7BC54}">
      <dgm:prSet/>
      <dgm:spPr/>
      <dgm:t>
        <a:bodyPr/>
        <a:lstStyle/>
        <a:p>
          <a:endParaRPr lang="en-US"/>
        </a:p>
      </dgm:t>
    </dgm:pt>
    <dgm:pt modelId="{D788D301-663C-4E7D-937D-D7B85094558F}" type="sibTrans" cxnId="{D0EE4BE9-ABB2-4736-AD79-1196D0C7BC54}">
      <dgm:prSet/>
      <dgm:spPr/>
      <dgm:t>
        <a:bodyPr/>
        <a:lstStyle/>
        <a:p>
          <a:endParaRPr lang="en-US"/>
        </a:p>
      </dgm:t>
    </dgm:pt>
    <dgm:pt modelId="{9A188573-CC94-4C02-B9DD-33B388479202}">
      <dgm:prSet/>
      <dgm:spPr/>
      <dgm:t>
        <a:bodyPr/>
        <a:lstStyle/>
        <a:p>
          <a:r>
            <a:rPr lang="en-US" dirty="0"/>
            <a:t>Relieve suffering</a:t>
          </a:r>
        </a:p>
      </dgm:t>
    </dgm:pt>
    <dgm:pt modelId="{FD9C9C6A-E512-4F30-AE13-BA8DDE25988E}" type="parTrans" cxnId="{E33F7220-860C-48B1-B856-1537A0138572}">
      <dgm:prSet/>
      <dgm:spPr/>
      <dgm:t>
        <a:bodyPr/>
        <a:lstStyle/>
        <a:p>
          <a:endParaRPr lang="en-US"/>
        </a:p>
      </dgm:t>
    </dgm:pt>
    <dgm:pt modelId="{419D4B40-A9E1-45BF-A73D-44113A1461B4}" type="sibTrans" cxnId="{E33F7220-860C-48B1-B856-1537A0138572}">
      <dgm:prSet/>
      <dgm:spPr/>
      <dgm:t>
        <a:bodyPr/>
        <a:lstStyle/>
        <a:p>
          <a:endParaRPr lang="en-US"/>
        </a:p>
      </dgm:t>
    </dgm:pt>
    <dgm:pt modelId="{0FA89FCC-66BD-44C9-96D0-A36B1C3C469B}">
      <dgm:prSet/>
      <dgm:spPr/>
      <dgm:t>
        <a:bodyPr/>
        <a:lstStyle/>
        <a:p>
          <a:r>
            <a:rPr lang="en-US" dirty="0"/>
            <a:t>Respect the rights and preferences of patients</a:t>
          </a:r>
        </a:p>
      </dgm:t>
    </dgm:pt>
    <dgm:pt modelId="{828F8F81-A068-470C-B329-5D74FE0E3539}" type="parTrans" cxnId="{E39F1D30-F69A-4701-A715-5B134353B189}">
      <dgm:prSet/>
      <dgm:spPr/>
      <dgm:t>
        <a:bodyPr/>
        <a:lstStyle/>
        <a:p>
          <a:endParaRPr lang="en-US"/>
        </a:p>
      </dgm:t>
    </dgm:pt>
    <dgm:pt modelId="{C6008E7F-390F-4AF3-BFAC-F8D1E3BFBA49}" type="sibTrans" cxnId="{E39F1D30-F69A-4701-A715-5B134353B189}">
      <dgm:prSet/>
      <dgm:spPr/>
      <dgm:t>
        <a:bodyPr/>
        <a:lstStyle/>
        <a:p>
          <a:endParaRPr lang="en-US"/>
        </a:p>
      </dgm:t>
    </dgm:pt>
    <dgm:pt modelId="{318A60D8-75FB-4C2E-8909-ED48A9C5882A}">
      <dgm:prSet/>
      <dgm:spPr/>
      <dgm:t>
        <a:bodyPr/>
        <a:lstStyle/>
        <a:p>
          <a:pPr algn="ctr"/>
          <a:endParaRPr lang="en-US" dirty="0"/>
        </a:p>
      </dgm:t>
    </dgm:pt>
    <dgm:pt modelId="{F5D74999-33F0-4808-8096-EDBA4261B5ED}" type="parTrans" cxnId="{4296675A-8561-41C9-8D8B-1E904C6EA58D}">
      <dgm:prSet/>
      <dgm:spPr/>
      <dgm:t>
        <a:bodyPr/>
        <a:lstStyle/>
        <a:p>
          <a:endParaRPr lang="en-US"/>
        </a:p>
      </dgm:t>
    </dgm:pt>
    <dgm:pt modelId="{6CEE5971-262C-47A9-8C8A-11A21CC44CEE}" type="sibTrans" cxnId="{4296675A-8561-41C9-8D8B-1E904C6EA58D}">
      <dgm:prSet/>
      <dgm:spPr/>
      <dgm:t>
        <a:bodyPr/>
        <a:lstStyle/>
        <a:p>
          <a:endParaRPr lang="en-US"/>
        </a:p>
      </dgm:t>
    </dgm:pt>
    <dgm:pt modelId="{64B9E2B1-C424-46F9-96C7-C442BE9230FD}" type="pres">
      <dgm:prSet presAssocID="{6685659A-1FB9-4ED2-8E37-02AF28BEFA1E}" presName="Name0" presStyleCnt="0">
        <dgm:presLayoutVars>
          <dgm:chMax val="7"/>
          <dgm:dir/>
          <dgm:animLvl val="lvl"/>
          <dgm:resizeHandles val="exact"/>
        </dgm:presLayoutVars>
      </dgm:prSet>
      <dgm:spPr/>
      <dgm:t>
        <a:bodyPr/>
        <a:lstStyle/>
        <a:p>
          <a:endParaRPr lang="en-US"/>
        </a:p>
      </dgm:t>
    </dgm:pt>
    <dgm:pt modelId="{366EDE9B-F372-46C3-A3E0-A9F73B219269}" type="pres">
      <dgm:prSet presAssocID="{391C7189-2AD8-4A5D-8CF3-927002B50EF6}" presName="circle1" presStyleLbl="node1" presStyleIdx="0" presStyleCnt="2"/>
      <dgm:spPr/>
    </dgm:pt>
    <dgm:pt modelId="{51265E49-ADDC-46C8-ACDB-6DA0A63EA572}" type="pres">
      <dgm:prSet presAssocID="{391C7189-2AD8-4A5D-8CF3-927002B50EF6}" presName="space" presStyleCnt="0"/>
      <dgm:spPr/>
    </dgm:pt>
    <dgm:pt modelId="{73A38C2F-DA8D-48A7-A4C6-50C2D760244A}" type="pres">
      <dgm:prSet presAssocID="{391C7189-2AD8-4A5D-8CF3-927002B50EF6}" presName="rect1" presStyleLbl="alignAcc1" presStyleIdx="0" presStyleCnt="2" custScaleX="99282" custScaleY="104654" custLinFactNeighborX="-952" custLinFactNeighborY="2614"/>
      <dgm:spPr/>
      <dgm:t>
        <a:bodyPr/>
        <a:lstStyle/>
        <a:p>
          <a:endParaRPr lang="en-US"/>
        </a:p>
      </dgm:t>
    </dgm:pt>
    <dgm:pt modelId="{F4AE1A17-CA98-406D-9C06-832EB45206AB}" type="pres">
      <dgm:prSet presAssocID="{318A60D8-75FB-4C2E-8909-ED48A9C5882A}" presName="vertSpace2" presStyleLbl="node1" presStyleIdx="0" presStyleCnt="2"/>
      <dgm:spPr/>
    </dgm:pt>
    <dgm:pt modelId="{40BE4F8D-22F7-4DB1-9CAC-DE0100F5142B}" type="pres">
      <dgm:prSet presAssocID="{318A60D8-75FB-4C2E-8909-ED48A9C5882A}" presName="circle2" presStyleLbl="node1" presStyleIdx="1" presStyleCnt="2" custLinFactNeighborX="-836"/>
      <dgm:spPr/>
    </dgm:pt>
    <dgm:pt modelId="{0CAD949F-671A-4012-8D56-ED633038055C}" type="pres">
      <dgm:prSet presAssocID="{318A60D8-75FB-4C2E-8909-ED48A9C5882A}" presName="rect2" presStyleLbl="alignAcc1" presStyleIdx="1" presStyleCnt="2" custScaleX="99474" custLinFactNeighborX="-856" custLinFactNeighborY="418"/>
      <dgm:spPr/>
      <dgm:t>
        <a:bodyPr/>
        <a:lstStyle/>
        <a:p>
          <a:endParaRPr lang="en-US"/>
        </a:p>
      </dgm:t>
    </dgm:pt>
    <dgm:pt modelId="{643A4570-66BB-43E1-91B5-BBC2C9CB4D2C}" type="pres">
      <dgm:prSet presAssocID="{391C7189-2AD8-4A5D-8CF3-927002B50EF6}" presName="rect1ParTx" presStyleLbl="alignAcc1" presStyleIdx="1" presStyleCnt="2">
        <dgm:presLayoutVars>
          <dgm:chMax val="1"/>
          <dgm:bulletEnabled val="1"/>
        </dgm:presLayoutVars>
      </dgm:prSet>
      <dgm:spPr/>
      <dgm:t>
        <a:bodyPr/>
        <a:lstStyle/>
        <a:p>
          <a:endParaRPr lang="en-US"/>
        </a:p>
      </dgm:t>
    </dgm:pt>
    <dgm:pt modelId="{A6A7559F-477C-4624-80B3-596791A81764}" type="pres">
      <dgm:prSet presAssocID="{391C7189-2AD8-4A5D-8CF3-927002B50EF6}" presName="rect1ChTx" presStyleLbl="alignAcc1" presStyleIdx="1" presStyleCnt="2" custScaleX="115160" custLinFactNeighborX="-6840">
        <dgm:presLayoutVars>
          <dgm:bulletEnabled val="1"/>
        </dgm:presLayoutVars>
      </dgm:prSet>
      <dgm:spPr/>
      <dgm:t>
        <a:bodyPr/>
        <a:lstStyle/>
        <a:p>
          <a:endParaRPr lang="en-US"/>
        </a:p>
      </dgm:t>
    </dgm:pt>
    <dgm:pt modelId="{AAED9AFC-A05D-4984-8910-D980168DBA8D}" type="pres">
      <dgm:prSet presAssocID="{318A60D8-75FB-4C2E-8909-ED48A9C5882A}" presName="rect2ParTx" presStyleLbl="alignAcc1" presStyleIdx="1" presStyleCnt="2">
        <dgm:presLayoutVars>
          <dgm:chMax val="1"/>
          <dgm:bulletEnabled val="1"/>
        </dgm:presLayoutVars>
      </dgm:prSet>
      <dgm:spPr/>
      <dgm:t>
        <a:bodyPr/>
        <a:lstStyle/>
        <a:p>
          <a:endParaRPr lang="en-US"/>
        </a:p>
      </dgm:t>
    </dgm:pt>
    <dgm:pt modelId="{64FB05AA-4234-492F-8D44-0210F5E95F14}" type="pres">
      <dgm:prSet presAssocID="{318A60D8-75FB-4C2E-8909-ED48A9C5882A}" presName="rect2ChTx" presStyleLbl="alignAcc1" presStyleIdx="1" presStyleCnt="2">
        <dgm:presLayoutVars>
          <dgm:bulletEnabled val="1"/>
        </dgm:presLayoutVars>
      </dgm:prSet>
      <dgm:spPr/>
    </dgm:pt>
  </dgm:ptLst>
  <dgm:cxnLst>
    <dgm:cxn modelId="{8781F761-7897-4FD0-A5A7-52BBB57ED027}" type="presOf" srcId="{DAEBA7C6-BC79-487A-8595-7C0D7C920CA5}" destId="{A6A7559F-477C-4624-80B3-596791A81764}" srcOrd="0" destOrd="0" presId="urn:microsoft.com/office/officeart/2005/8/layout/target3"/>
    <dgm:cxn modelId="{C8A4CED3-A26F-4512-BDF6-99CC5BB06DA0}" type="presOf" srcId="{9A188573-CC94-4C02-B9DD-33B388479202}" destId="{A6A7559F-477C-4624-80B3-596791A81764}" srcOrd="0" destOrd="1" presId="urn:microsoft.com/office/officeart/2005/8/layout/target3"/>
    <dgm:cxn modelId="{4296675A-8561-41C9-8D8B-1E904C6EA58D}" srcId="{6685659A-1FB9-4ED2-8E37-02AF28BEFA1E}" destId="{318A60D8-75FB-4C2E-8909-ED48A9C5882A}" srcOrd="1" destOrd="0" parTransId="{F5D74999-33F0-4808-8096-EDBA4261B5ED}" sibTransId="{6CEE5971-262C-47A9-8C8A-11A21CC44CEE}"/>
    <dgm:cxn modelId="{D9B1AA0A-B10C-473F-A0B0-FECACB9132A7}" type="presOf" srcId="{6685659A-1FB9-4ED2-8E37-02AF28BEFA1E}" destId="{64B9E2B1-C424-46F9-96C7-C442BE9230FD}" srcOrd="0" destOrd="0" presId="urn:microsoft.com/office/officeart/2005/8/layout/target3"/>
    <dgm:cxn modelId="{E39F1D30-F69A-4701-A715-5B134353B189}" srcId="{391C7189-2AD8-4A5D-8CF3-927002B50EF6}" destId="{0FA89FCC-66BD-44C9-96D0-A36B1C3C469B}" srcOrd="2" destOrd="0" parTransId="{828F8F81-A068-470C-B329-5D74FE0E3539}" sibTransId="{C6008E7F-390F-4AF3-BFAC-F8D1E3BFBA49}"/>
    <dgm:cxn modelId="{E33F7220-860C-48B1-B856-1537A0138572}" srcId="{391C7189-2AD8-4A5D-8CF3-927002B50EF6}" destId="{9A188573-CC94-4C02-B9DD-33B388479202}" srcOrd="1" destOrd="0" parTransId="{FD9C9C6A-E512-4F30-AE13-BA8DDE25988E}" sibTransId="{419D4B40-A9E1-45BF-A73D-44113A1461B4}"/>
    <dgm:cxn modelId="{392FC18A-995F-4B2A-A289-EBBAB8BCEC61}" type="presOf" srcId="{391C7189-2AD8-4A5D-8CF3-927002B50EF6}" destId="{73A38C2F-DA8D-48A7-A4C6-50C2D760244A}" srcOrd="0" destOrd="0" presId="urn:microsoft.com/office/officeart/2005/8/layout/target3"/>
    <dgm:cxn modelId="{9B08AF1E-8A65-4779-BEA1-68A59FDFCC63}" srcId="{6685659A-1FB9-4ED2-8E37-02AF28BEFA1E}" destId="{391C7189-2AD8-4A5D-8CF3-927002B50EF6}" srcOrd="0" destOrd="0" parTransId="{DCC31D80-342F-410A-B91F-90682821F0C2}" sibTransId="{08578AB0-A4AC-4DAF-918E-B327C5848075}"/>
    <dgm:cxn modelId="{EAF0088B-61E1-4230-B730-739901D75AEF}" type="presOf" srcId="{318A60D8-75FB-4C2E-8909-ED48A9C5882A}" destId="{AAED9AFC-A05D-4984-8910-D980168DBA8D}" srcOrd="1" destOrd="0" presId="urn:microsoft.com/office/officeart/2005/8/layout/target3"/>
    <dgm:cxn modelId="{D0EE4BE9-ABB2-4736-AD79-1196D0C7BC54}" srcId="{391C7189-2AD8-4A5D-8CF3-927002B50EF6}" destId="{DAEBA7C6-BC79-487A-8595-7C0D7C920CA5}" srcOrd="0" destOrd="0" parTransId="{8ED46DBF-96CF-4440-801C-3B19878E7B06}" sibTransId="{D788D301-663C-4E7D-937D-D7B85094558F}"/>
    <dgm:cxn modelId="{88D72CEE-7111-488F-B992-1ABDA451DE0E}" type="presOf" srcId="{318A60D8-75FB-4C2E-8909-ED48A9C5882A}" destId="{0CAD949F-671A-4012-8D56-ED633038055C}" srcOrd="0" destOrd="0" presId="urn:microsoft.com/office/officeart/2005/8/layout/target3"/>
    <dgm:cxn modelId="{11802642-4C57-49C5-B49C-9453DA0D34F5}" type="presOf" srcId="{391C7189-2AD8-4A5D-8CF3-927002B50EF6}" destId="{643A4570-66BB-43E1-91B5-BBC2C9CB4D2C}" srcOrd="1" destOrd="0" presId="urn:microsoft.com/office/officeart/2005/8/layout/target3"/>
    <dgm:cxn modelId="{7FD7664B-CFA8-4A9C-896E-A51756BA4D2E}" type="presOf" srcId="{0FA89FCC-66BD-44C9-96D0-A36B1C3C469B}" destId="{A6A7559F-477C-4624-80B3-596791A81764}" srcOrd="0" destOrd="2" presId="urn:microsoft.com/office/officeart/2005/8/layout/target3"/>
    <dgm:cxn modelId="{D60CF0DF-7501-4581-B1E7-FC6FDCB5D1DA}" type="presParOf" srcId="{64B9E2B1-C424-46F9-96C7-C442BE9230FD}" destId="{366EDE9B-F372-46C3-A3E0-A9F73B219269}" srcOrd="0" destOrd="0" presId="urn:microsoft.com/office/officeart/2005/8/layout/target3"/>
    <dgm:cxn modelId="{FD7AEBD0-5B42-403A-9E17-BF42D4710DDB}" type="presParOf" srcId="{64B9E2B1-C424-46F9-96C7-C442BE9230FD}" destId="{51265E49-ADDC-46C8-ACDB-6DA0A63EA572}" srcOrd="1" destOrd="0" presId="urn:microsoft.com/office/officeart/2005/8/layout/target3"/>
    <dgm:cxn modelId="{7A75E2B9-46D8-42F1-A804-384C6BD9921E}" type="presParOf" srcId="{64B9E2B1-C424-46F9-96C7-C442BE9230FD}" destId="{73A38C2F-DA8D-48A7-A4C6-50C2D760244A}" srcOrd="2" destOrd="0" presId="urn:microsoft.com/office/officeart/2005/8/layout/target3"/>
    <dgm:cxn modelId="{F941DF59-EED0-44EE-9B21-03CCD0542481}" type="presParOf" srcId="{64B9E2B1-C424-46F9-96C7-C442BE9230FD}" destId="{F4AE1A17-CA98-406D-9C06-832EB45206AB}" srcOrd="3" destOrd="0" presId="urn:microsoft.com/office/officeart/2005/8/layout/target3"/>
    <dgm:cxn modelId="{4DE43A14-9C57-454C-9AD1-DBC70CD3A05C}" type="presParOf" srcId="{64B9E2B1-C424-46F9-96C7-C442BE9230FD}" destId="{40BE4F8D-22F7-4DB1-9CAC-DE0100F5142B}" srcOrd="4" destOrd="0" presId="urn:microsoft.com/office/officeart/2005/8/layout/target3"/>
    <dgm:cxn modelId="{3450E79F-B01D-48C8-AFF7-9CA8667B7348}" type="presParOf" srcId="{64B9E2B1-C424-46F9-96C7-C442BE9230FD}" destId="{0CAD949F-671A-4012-8D56-ED633038055C}" srcOrd="5" destOrd="0" presId="urn:microsoft.com/office/officeart/2005/8/layout/target3"/>
    <dgm:cxn modelId="{510C8039-F3F1-4B84-8AFA-991F1B912D50}" type="presParOf" srcId="{64B9E2B1-C424-46F9-96C7-C442BE9230FD}" destId="{643A4570-66BB-43E1-91B5-BBC2C9CB4D2C}" srcOrd="6" destOrd="0" presId="urn:microsoft.com/office/officeart/2005/8/layout/target3"/>
    <dgm:cxn modelId="{B3F1C61F-0093-4EB7-A6AC-2B823B7D4F33}" type="presParOf" srcId="{64B9E2B1-C424-46F9-96C7-C442BE9230FD}" destId="{A6A7559F-477C-4624-80B3-596791A81764}" srcOrd="7" destOrd="0" presId="urn:microsoft.com/office/officeart/2005/8/layout/target3"/>
    <dgm:cxn modelId="{CB8FBA87-BCCD-439B-9B83-07087EDC3E98}" type="presParOf" srcId="{64B9E2B1-C424-46F9-96C7-C442BE9230FD}" destId="{AAED9AFC-A05D-4984-8910-D980168DBA8D}" srcOrd="8" destOrd="0" presId="urn:microsoft.com/office/officeart/2005/8/layout/target3"/>
    <dgm:cxn modelId="{B44EE01E-EF70-4FC5-ABF5-70825FEBE93C}" type="presParOf" srcId="{64B9E2B1-C424-46F9-96C7-C442BE9230FD}" destId="{64FB05AA-4234-492F-8D44-0210F5E95F14}"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85659A-1FB9-4ED2-8E37-02AF28BEFA1E}" type="doc">
      <dgm:prSet loTypeId="urn:microsoft.com/office/officeart/2005/8/layout/target3" loCatId="relationship" qsTypeId="urn:microsoft.com/office/officeart/2005/8/quickstyle/simple1" qsCatId="simple" csTypeId="urn:microsoft.com/office/officeart/2005/8/colors/accent2_2" csCatId="accent2" phldr="1"/>
      <dgm:spPr/>
      <dgm:t>
        <a:bodyPr/>
        <a:lstStyle/>
        <a:p>
          <a:endParaRPr lang="en-US"/>
        </a:p>
      </dgm:t>
    </dgm:pt>
    <dgm:pt modelId="{391C7189-2AD8-4A5D-8CF3-927002B50EF6}">
      <dgm:prSet/>
      <dgm:spPr/>
      <dgm:t>
        <a:bodyPr/>
        <a:lstStyle/>
        <a:p>
          <a:r>
            <a:rPr lang="en-US" b="1" dirty="0"/>
            <a:t>Recognize moral equality of persons</a:t>
          </a:r>
        </a:p>
        <a:p>
          <a:r>
            <a:rPr lang="en-US" b="1" dirty="0"/>
            <a:t>Promote equity in distribution of risks and benefits</a:t>
          </a:r>
        </a:p>
      </dgm:t>
    </dgm:pt>
    <dgm:pt modelId="{DCC31D80-342F-410A-B91F-90682821F0C2}" type="parTrans" cxnId="{9B08AF1E-8A65-4779-BEA1-68A59FDFCC63}">
      <dgm:prSet/>
      <dgm:spPr/>
      <dgm:t>
        <a:bodyPr/>
        <a:lstStyle/>
        <a:p>
          <a:endParaRPr lang="en-US"/>
        </a:p>
      </dgm:t>
    </dgm:pt>
    <dgm:pt modelId="{08578AB0-A4AC-4DAF-918E-B327C5848075}" type="sibTrans" cxnId="{9B08AF1E-8A65-4779-BEA1-68A59FDFCC63}">
      <dgm:prSet/>
      <dgm:spPr/>
      <dgm:t>
        <a:bodyPr/>
        <a:lstStyle/>
        <a:p>
          <a:endParaRPr lang="en-US"/>
        </a:p>
      </dgm:t>
    </dgm:pt>
    <dgm:pt modelId="{DAEBA7C6-BC79-487A-8595-7C0D7C920CA5}">
      <dgm:prSet custT="1"/>
      <dgm:spPr/>
      <dgm:t>
        <a:bodyPr/>
        <a:lstStyle/>
        <a:p>
          <a:pPr>
            <a:lnSpc>
              <a:spcPct val="80000"/>
            </a:lnSpc>
          </a:pPr>
          <a:r>
            <a:rPr lang="en-US" sz="1500" dirty="0"/>
            <a:t>Promote public safety</a:t>
          </a:r>
        </a:p>
      </dgm:t>
    </dgm:pt>
    <dgm:pt modelId="{8ED46DBF-96CF-4440-801C-3B19878E7B06}" type="parTrans" cxnId="{D0EE4BE9-ABB2-4736-AD79-1196D0C7BC54}">
      <dgm:prSet/>
      <dgm:spPr/>
      <dgm:t>
        <a:bodyPr/>
        <a:lstStyle/>
        <a:p>
          <a:endParaRPr lang="en-US"/>
        </a:p>
      </dgm:t>
    </dgm:pt>
    <dgm:pt modelId="{D788D301-663C-4E7D-937D-D7B85094558F}" type="sibTrans" cxnId="{D0EE4BE9-ABB2-4736-AD79-1196D0C7BC54}">
      <dgm:prSet/>
      <dgm:spPr/>
      <dgm:t>
        <a:bodyPr/>
        <a:lstStyle/>
        <a:p>
          <a:endParaRPr lang="en-US"/>
        </a:p>
      </dgm:t>
    </dgm:pt>
    <dgm:pt modelId="{C14BA3A1-E12F-473E-BB49-8F58522040BB}">
      <dgm:prSet custT="1"/>
      <dgm:spPr/>
      <dgm:t>
        <a:bodyPr/>
        <a:lstStyle/>
        <a:p>
          <a:pPr>
            <a:lnSpc>
              <a:spcPct val="80000"/>
            </a:lnSpc>
          </a:pPr>
          <a:r>
            <a:rPr lang="en-US" sz="1500" dirty="0"/>
            <a:t>Protect community health</a:t>
          </a:r>
        </a:p>
      </dgm:t>
    </dgm:pt>
    <dgm:pt modelId="{75A4BD4B-5C87-481D-8CE8-A55AE65200EB}" type="parTrans" cxnId="{ED7F1C8C-ABC9-4386-B2FE-8856009652BF}">
      <dgm:prSet/>
      <dgm:spPr/>
      <dgm:t>
        <a:bodyPr/>
        <a:lstStyle/>
        <a:p>
          <a:endParaRPr lang="en-US"/>
        </a:p>
      </dgm:t>
    </dgm:pt>
    <dgm:pt modelId="{657A7539-D16B-4519-8F10-AAAAB3E76AF9}" type="sibTrans" cxnId="{ED7F1C8C-ABC9-4386-B2FE-8856009652BF}">
      <dgm:prSet/>
      <dgm:spPr/>
      <dgm:t>
        <a:bodyPr/>
        <a:lstStyle/>
        <a:p>
          <a:endParaRPr lang="en-US"/>
        </a:p>
      </dgm:t>
    </dgm:pt>
    <dgm:pt modelId="{8D1D929B-8953-4C3C-B110-A8BCE9C44337}">
      <dgm:prSet custT="1"/>
      <dgm:spPr/>
      <dgm:t>
        <a:bodyPr/>
        <a:lstStyle/>
        <a:p>
          <a:pPr>
            <a:lnSpc>
              <a:spcPct val="80000"/>
            </a:lnSpc>
          </a:pPr>
          <a:r>
            <a:rPr lang="en-US" sz="1500" dirty="0"/>
            <a:t>Fairly allocate limited resources relative to need</a:t>
          </a:r>
        </a:p>
      </dgm:t>
    </dgm:pt>
    <dgm:pt modelId="{6B68A58A-B220-45E0-8B72-AB2C288C9EAB}" type="parTrans" cxnId="{2AA920B1-EE0A-430C-BCB3-9C2996B1CDE2}">
      <dgm:prSet/>
      <dgm:spPr/>
      <dgm:t>
        <a:bodyPr/>
        <a:lstStyle/>
        <a:p>
          <a:endParaRPr lang="en-US"/>
        </a:p>
      </dgm:t>
    </dgm:pt>
    <dgm:pt modelId="{F180A24B-5298-40B9-B6BB-74882241D9CC}" type="sibTrans" cxnId="{2AA920B1-EE0A-430C-BCB3-9C2996B1CDE2}">
      <dgm:prSet/>
      <dgm:spPr/>
      <dgm:t>
        <a:bodyPr/>
        <a:lstStyle/>
        <a:p>
          <a:endParaRPr lang="en-US"/>
        </a:p>
      </dgm:t>
    </dgm:pt>
    <dgm:pt modelId="{318A60D8-75FB-4C2E-8909-ED48A9C5882A}">
      <dgm:prSet custT="1"/>
      <dgm:spPr/>
      <dgm:t>
        <a:bodyPr/>
        <a:lstStyle/>
        <a:p>
          <a:pPr algn="l"/>
          <a:endParaRPr lang="en-US" sz="2500" b="1" dirty="0"/>
        </a:p>
      </dgm:t>
    </dgm:pt>
    <dgm:pt modelId="{6CEE5971-262C-47A9-8C8A-11A21CC44CEE}" type="sibTrans" cxnId="{4296675A-8561-41C9-8D8B-1E904C6EA58D}">
      <dgm:prSet/>
      <dgm:spPr/>
      <dgm:t>
        <a:bodyPr/>
        <a:lstStyle/>
        <a:p>
          <a:endParaRPr lang="en-US"/>
        </a:p>
      </dgm:t>
    </dgm:pt>
    <dgm:pt modelId="{F5D74999-33F0-4808-8096-EDBA4261B5ED}" type="parTrans" cxnId="{4296675A-8561-41C9-8D8B-1E904C6EA58D}">
      <dgm:prSet/>
      <dgm:spPr/>
      <dgm:t>
        <a:bodyPr/>
        <a:lstStyle/>
        <a:p>
          <a:endParaRPr lang="en-US"/>
        </a:p>
      </dgm:t>
    </dgm:pt>
    <dgm:pt modelId="{64B9E2B1-C424-46F9-96C7-C442BE9230FD}" type="pres">
      <dgm:prSet presAssocID="{6685659A-1FB9-4ED2-8E37-02AF28BEFA1E}" presName="Name0" presStyleCnt="0">
        <dgm:presLayoutVars>
          <dgm:chMax val="7"/>
          <dgm:dir/>
          <dgm:animLvl val="lvl"/>
          <dgm:resizeHandles val="exact"/>
        </dgm:presLayoutVars>
      </dgm:prSet>
      <dgm:spPr/>
      <dgm:t>
        <a:bodyPr/>
        <a:lstStyle/>
        <a:p>
          <a:endParaRPr lang="en-US"/>
        </a:p>
      </dgm:t>
    </dgm:pt>
    <dgm:pt modelId="{366EDE9B-F372-46C3-A3E0-A9F73B219269}" type="pres">
      <dgm:prSet presAssocID="{391C7189-2AD8-4A5D-8CF3-927002B50EF6}" presName="circle1" presStyleLbl="node1" presStyleIdx="0" presStyleCnt="2" custScaleY="100614" custLinFactNeighborX="201"/>
      <dgm:spPr/>
    </dgm:pt>
    <dgm:pt modelId="{51265E49-ADDC-46C8-ACDB-6DA0A63EA572}" type="pres">
      <dgm:prSet presAssocID="{391C7189-2AD8-4A5D-8CF3-927002B50EF6}" presName="space" presStyleCnt="0"/>
      <dgm:spPr/>
    </dgm:pt>
    <dgm:pt modelId="{73A38C2F-DA8D-48A7-A4C6-50C2D760244A}" type="pres">
      <dgm:prSet presAssocID="{391C7189-2AD8-4A5D-8CF3-927002B50EF6}" presName="rect1" presStyleLbl="alignAcc1" presStyleIdx="0" presStyleCnt="2" custScaleY="100000"/>
      <dgm:spPr/>
      <dgm:t>
        <a:bodyPr/>
        <a:lstStyle/>
        <a:p>
          <a:endParaRPr lang="en-US"/>
        </a:p>
      </dgm:t>
    </dgm:pt>
    <dgm:pt modelId="{F4AE1A17-CA98-406D-9C06-832EB45206AB}" type="pres">
      <dgm:prSet presAssocID="{318A60D8-75FB-4C2E-8909-ED48A9C5882A}" presName="vertSpace2" presStyleLbl="node1" presStyleIdx="0" presStyleCnt="2"/>
      <dgm:spPr/>
    </dgm:pt>
    <dgm:pt modelId="{40BE4F8D-22F7-4DB1-9CAC-DE0100F5142B}" type="pres">
      <dgm:prSet presAssocID="{318A60D8-75FB-4C2E-8909-ED48A9C5882A}" presName="circle2" presStyleLbl="node1" presStyleIdx="1" presStyleCnt="2"/>
      <dgm:spPr/>
    </dgm:pt>
    <dgm:pt modelId="{0CAD949F-671A-4012-8D56-ED633038055C}" type="pres">
      <dgm:prSet presAssocID="{318A60D8-75FB-4C2E-8909-ED48A9C5882A}" presName="rect2" presStyleLbl="alignAcc1" presStyleIdx="1" presStyleCnt="2"/>
      <dgm:spPr/>
      <dgm:t>
        <a:bodyPr/>
        <a:lstStyle/>
        <a:p>
          <a:endParaRPr lang="en-US"/>
        </a:p>
      </dgm:t>
    </dgm:pt>
    <dgm:pt modelId="{643A4570-66BB-43E1-91B5-BBC2C9CB4D2C}" type="pres">
      <dgm:prSet presAssocID="{391C7189-2AD8-4A5D-8CF3-927002B50EF6}" presName="rect1ParTx" presStyleLbl="alignAcc1" presStyleIdx="1" presStyleCnt="2">
        <dgm:presLayoutVars>
          <dgm:chMax val="1"/>
          <dgm:bulletEnabled val="1"/>
        </dgm:presLayoutVars>
      </dgm:prSet>
      <dgm:spPr/>
      <dgm:t>
        <a:bodyPr/>
        <a:lstStyle/>
        <a:p>
          <a:endParaRPr lang="en-US"/>
        </a:p>
      </dgm:t>
    </dgm:pt>
    <dgm:pt modelId="{A6A7559F-477C-4624-80B3-596791A81764}" type="pres">
      <dgm:prSet presAssocID="{391C7189-2AD8-4A5D-8CF3-927002B50EF6}" presName="rect1ChTx" presStyleLbl="alignAcc1" presStyleIdx="1" presStyleCnt="2" custScaleX="115160">
        <dgm:presLayoutVars>
          <dgm:bulletEnabled val="1"/>
        </dgm:presLayoutVars>
      </dgm:prSet>
      <dgm:spPr/>
      <dgm:t>
        <a:bodyPr/>
        <a:lstStyle/>
        <a:p>
          <a:endParaRPr lang="en-US"/>
        </a:p>
      </dgm:t>
    </dgm:pt>
    <dgm:pt modelId="{AAED9AFC-A05D-4984-8910-D980168DBA8D}" type="pres">
      <dgm:prSet presAssocID="{318A60D8-75FB-4C2E-8909-ED48A9C5882A}" presName="rect2ParTx" presStyleLbl="alignAcc1" presStyleIdx="1" presStyleCnt="2">
        <dgm:presLayoutVars>
          <dgm:chMax val="1"/>
          <dgm:bulletEnabled val="1"/>
        </dgm:presLayoutVars>
      </dgm:prSet>
      <dgm:spPr/>
      <dgm:t>
        <a:bodyPr/>
        <a:lstStyle/>
        <a:p>
          <a:endParaRPr lang="en-US"/>
        </a:p>
      </dgm:t>
    </dgm:pt>
    <dgm:pt modelId="{64FB05AA-4234-492F-8D44-0210F5E95F14}" type="pres">
      <dgm:prSet presAssocID="{318A60D8-75FB-4C2E-8909-ED48A9C5882A}" presName="rect2ChTx" presStyleLbl="alignAcc1" presStyleIdx="1" presStyleCnt="2">
        <dgm:presLayoutVars>
          <dgm:bulletEnabled val="1"/>
        </dgm:presLayoutVars>
      </dgm:prSet>
      <dgm:spPr/>
    </dgm:pt>
  </dgm:ptLst>
  <dgm:cxnLst>
    <dgm:cxn modelId="{392FC18A-995F-4B2A-A289-EBBAB8BCEC61}" type="presOf" srcId="{391C7189-2AD8-4A5D-8CF3-927002B50EF6}" destId="{73A38C2F-DA8D-48A7-A4C6-50C2D760244A}" srcOrd="0" destOrd="0" presId="urn:microsoft.com/office/officeart/2005/8/layout/target3"/>
    <dgm:cxn modelId="{88D72CEE-7111-488F-B992-1ABDA451DE0E}" type="presOf" srcId="{318A60D8-75FB-4C2E-8909-ED48A9C5882A}" destId="{0CAD949F-671A-4012-8D56-ED633038055C}" srcOrd="0" destOrd="0" presId="urn:microsoft.com/office/officeart/2005/8/layout/target3"/>
    <dgm:cxn modelId="{903B8472-A2F7-4311-B344-26B979832CB8}" type="presOf" srcId="{8D1D929B-8953-4C3C-B110-A8BCE9C44337}" destId="{A6A7559F-477C-4624-80B3-596791A81764}" srcOrd="0" destOrd="2" presId="urn:microsoft.com/office/officeart/2005/8/layout/target3"/>
    <dgm:cxn modelId="{D0EE4BE9-ABB2-4736-AD79-1196D0C7BC54}" srcId="{391C7189-2AD8-4A5D-8CF3-927002B50EF6}" destId="{DAEBA7C6-BC79-487A-8595-7C0D7C920CA5}" srcOrd="0" destOrd="0" parTransId="{8ED46DBF-96CF-4440-801C-3B19878E7B06}" sibTransId="{D788D301-663C-4E7D-937D-D7B85094558F}"/>
    <dgm:cxn modelId="{D9B1AA0A-B10C-473F-A0B0-FECACB9132A7}" type="presOf" srcId="{6685659A-1FB9-4ED2-8E37-02AF28BEFA1E}" destId="{64B9E2B1-C424-46F9-96C7-C442BE9230FD}" srcOrd="0" destOrd="0" presId="urn:microsoft.com/office/officeart/2005/8/layout/target3"/>
    <dgm:cxn modelId="{9B08AF1E-8A65-4779-BEA1-68A59FDFCC63}" srcId="{6685659A-1FB9-4ED2-8E37-02AF28BEFA1E}" destId="{391C7189-2AD8-4A5D-8CF3-927002B50EF6}" srcOrd="0" destOrd="0" parTransId="{DCC31D80-342F-410A-B91F-90682821F0C2}" sibTransId="{08578AB0-A4AC-4DAF-918E-B327C5848075}"/>
    <dgm:cxn modelId="{11802642-4C57-49C5-B49C-9453DA0D34F5}" type="presOf" srcId="{391C7189-2AD8-4A5D-8CF3-927002B50EF6}" destId="{643A4570-66BB-43E1-91B5-BBC2C9CB4D2C}" srcOrd="1" destOrd="0" presId="urn:microsoft.com/office/officeart/2005/8/layout/target3"/>
    <dgm:cxn modelId="{2AA920B1-EE0A-430C-BCB3-9C2996B1CDE2}" srcId="{391C7189-2AD8-4A5D-8CF3-927002B50EF6}" destId="{8D1D929B-8953-4C3C-B110-A8BCE9C44337}" srcOrd="2" destOrd="0" parTransId="{6B68A58A-B220-45E0-8B72-AB2C288C9EAB}" sibTransId="{F180A24B-5298-40B9-B6BB-74882241D9CC}"/>
    <dgm:cxn modelId="{8781F761-7897-4FD0-A5A7-52BBB57ED027}" type="presOf" srcId="{DAEBA7C6-BC79-487A-8595-7C0D7C920CA5}" destId="{A6A7559F-477C-4624-80B3-596791A81764}" srcOrd="0" destOrd="0" presId="urn:microsoft.com/office/officeart/2005/8/layout/target3"/>
    <dgm:cxn modelId="{EAF0088B-61E1-4230-B730-739901D75AEF}" type="presOf" srcId="{318A60D8-75FB-4C2E-8909-ED48A9C5882A}" destId="{AAED9AFC-A05D-4984-8910-D980168DBA8D}" srcOrd="1" destOrd="0" presId="urn:microsoft.com/office/officeart/2005/8/layout/target3"/>
    <dgm:cxn modelId="{ED7F1C8C-ABC9-4386-B2FE-8856009652BF}" srcId="{391C7189-2AD8-4A5D-8CF3-927002B50EF6}" destId="{C14BA3A1-E12F-473E-BB49-8F58522040BB}" srcOrd="1" destOrd="0" parTransId="{75A4BD4B-5C87-481D-8CE8-A55AE65200EB}" sibTransId="{657A7539-D16B-4519-8F10-AAAAB3E76AF9}"/>
    <dgm:cxn modelId="{5B063476-4F46-45C6-9588-200E7DD28478}" type="presOf" srcId="{C14BA3A1-E12F-473E-BB49-8F58522040BB}" destId="{A6A7559F-477C-4624-80B3-596791A81764}" srcOrd="0" destOrd="1" presId="urn:microsoft.com/office/officeart/2005/8/layout/target3"/>
    <dgm:cxn modelId="{4296675A-8561-41C9-8D8B-1E904C6EA58D}" srcId="{6685659A-1FB9-4ED2-8E37-02AF28BEFA1E}" destId="{318A60D8-75FB-4C2E-8909-ED48A9C5882A}" srcOrd="1" destOrd="0" parTransId="{F5D74999-33F0-4808-8096-EDBA4261B5ED}" sibTransId="{6CEE5971-262C-47A9-8C8A-11A21CC44CEE}"/>
    <dgm:cxn modelId="{D60CF0DF-7501-4581-B1E7-FC6FDCB5D1DA}" type="presParOf" srcId="{64B9E2B1-C424-46F9-96C7-C442BE9230FD}" destId="{366EDE9B-F372-46C3-A3E0-A9F73B219269}" srcOrd="0" destOrd="0" presId="urn:microsoft.com/office/officeart/2005/8/layout/target3"/>
    <dgm:cxn modelId="{FD7AEBD0-5B42-403A-9E17-BF42D4710DDB}" type="presParOf" srcId="{64B9E2B1-C424-46F9-96C7-C442BE9230FD}" destId="{51265E49-ADDC-46C8-ACDB-6DA0A63EA572}" srcOrd="1" destOrd="0" presId="urn:microsoft.com/office/officeart/2005/8/layout/target3"/>
    <dgm:cxn modelId="{7A75E2B9-46D8-42F1-A804-384C6BD9921E}" type="presParOf" srcId="{64B9E2B1-C424-46F9-96C7-C442BE9230FD}" destId="{73A38C2F-DA8D-48A7-A4C6-50C2D760244A}" srcOrd="2" destOrd="0" presId="urn:microsoft.com/office/officeart/2005/8/layout/target3"/>
    <dgm:cxn modelId="{F941DF59-EED0-44EE-9B21-03CCD0542481}" type="presParOf" srcId="{64B9E2B1-C424-46F9-96C7-C442BE9230FD}" destId="{F4AE1A17-CA98-406D-9C06-832EB45206AB}" srcOrd="3" destOrd="0" presId="urn:microsoft.com/office/officeart/2005/8/layout/target3"/>
    <dgm:cxn modelId="{4DE43A14-9C57-454C-9AD1-DBC70CD3A05C}" type="presParOf" srcId="{64B9E2B1-C424-46F9-96C7-C442BE9230FD}" destId="{40BE4F8D-22F7-4DB1-9CAC-DE0100F5142B}" srcOrd="4" destOrd="0" presId="urn:microsoft.com/office/officeart/2005/8/layout/target3"/>
    <dgm:cxn modelId="{3450E79F-B01D-48C8-AFF7-9CA8667B7348}" type="presParOf" srcId="{64B9E2B1-C424-46F9-96C7-C442BE9230FD}" destId="{0CAD949F-671A-4012-8D56-ED633038055C}" srcOrd="5" destOrd="0" presId="urn:microsoft.com/office/officeart/2005/8/layout/target3"/>
    <dgm:cxn modelId="{510C8039-F3F1-4B84-8AFA-991F1B912D50}" type="presParOf" srcId="{64B9E2B1-C424-46F9-96C7-C442BE9230FD}" destId="{643A4570-66BB-43E1-91B5-BBC2C9CB4D2C}" srcOrd="6" destOrd="0" presId="urn:microsoft.com/office/officeart/2005/8/layout/target3"/>
    <dgm:cxn modelId="{B3F1C61F-0093-4EB7-A6AC-2B823B7D4F33}" type="presParOf" srcId="{64B9E2B1-C424-46F9-96C7-C442BE9230FD}" destId="{A6A7559F-477C-4624-80B3-596791A81764}" srcOrd="7" destOrd="0" presId="urn:microsoft.com/office/officeart/2005/8/layout/target3"/>
    <dgm:cxn modelId="{CB8FBA87-BCCD-439B-9B83-07087EDC3E98}" type="presParOf" srcId="{64B9E2B1-C424-46F9-96C7-C442BE9230FD}" destId="{AAED9AFC-A05D-4984-8910-D980168DBA8D}" srcOrd="8" destOrd="0" presId="urn:microsoft.com/office/officeart/2005/8/layout/target3"/>
    <dgm:cxn modelId="{B44EE01E-EF70-4FC5-ABF5-70825FEBE93C}" type="presParOf" srcId="{64B9E2B1-C424-46F9-96C7-C442BE9230FD}" destId="{64FB05AA-4234-492F-8D44-0210F5E95F14}" srcOrd="9" destOrd="0" presId="urn:microsoft.com/office/officeart/2005/8/layout/targe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6340E-1C0C-4442-AED3-ED9A1BB98F7E}">
      <dsp:nvSpPr>
        <dsp:cNvPr id="0" name=""/>
        <dsp:cNvSpPr/>
      </dsp:nvSpPr>
      <dsp:spPr>
        <a:xfrm>
          <a:off x="0" y="2190"/>
          <a:ext cx="6151562" cy="11099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BC9E69-B41B-46D4-B993-AF0B74AEA787}">
      <dsp:nvSpPr>
        <dsp:cNvPr id="0" name=""/>
        <dsp:cNvSpPr/>
      </dsp:nvSpPr>
      <dsp:spPr>
        <a:xfrm>
          <a:off x="335773" y="251938"/>
          <a:ext cx="610496" cy="610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764403-37EB-433F-A3AC-152F607228A7}">
      <dsp:nvSpPr>
        <dsp:cNvPr id="0" name=""/>
        <dsp:cNvSpPr/>
      </dsp:nvSpPr>
      <dsp:spPr>
        <a:xfrm>
          <a:off x="1282042" y="2190"/>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lvl="0" algn="l" defTabSz="711200">
            <a:lnSpc>
              <a:spcPct val="90000"/>
            </a:lnSpc>
            <a:spcBef>
              <a:spcPct val="0"/>
            </a:spcBef>
            <a:spcAft>
              <a:spcPct val="35000"/>
            </a:spcAft>
          </a:pPr>
          <a:r>
            <a:rPr lang="en-US" sz="1600" b="0" kern="1200" baseline="0" dirty="0"/>
            <a:t>Clinicians, such as physicians and nurses, are trained to care for individuals. </a:t>
          </a:r>
          <a:endParaRPr lang="en-US" sz="1600" kern="1200" dirty="0"/>
        </a:p>
      </dsp:txBody>
      <dsp:txXfrm>
        <a:off x="1282042" y="2190"/>
        <a:ext cx="4869520" cy="1109993"/>
      </dsp:txXfrm>
    </dsp:sp>
    <dsp:sp modelId="{A6129941-E3AC-4A9C-B23C-AAB68CE4B76E}">
      <dsp:nvSpPr>
        <dsp:cNvPr id="0" name=""/>
        <dsp:cNvSpPr/>
      </dsp:nvSpPr>
      <dsp:spPr>
        <a:xfrm>
          <a:off x="0" y="1389682"/>
          <a:ext cx="6151562" cy="11099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59898-EB6E-4365-9D9D-234A9C995AE4}">
      <dsp:nvSpPr>
        <dsp:cNvPr id="0" name=""/>
        <dsp:cNvSpPr/>
      </dsp:nvSpPr>
      <dsp:spPr>
        <a:xfrm>
          <a:off x="335773" y="1639430"/>
          <a:ext cx="610496" cy="610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E56F20-DCC5-46C7-AC88-FE01BB477944}">
      <dsp:nvSpPr>
        <dsp:cNvPr id="0" name=""/>
        <dsp:cNvSpPr/>
      </dsp:nvSpPr>
      <dsp:spPr>
        <a:xfrm>
          <a:off x="1282042" y="1389682"/>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lvl="0" algn="l" defTabSz="711200">
            <a:lnSpc>
              <a:spcPct val="90000"/>
            </a:lnSpc>
            <a:spcBef>
              <a:spcPct val="0"/>
            </a:spcBef>
            <a:spcAft>
              <a:spcPct val="35000"/>
            </a:spcAft>
          </a:pPr>
          <a:r>
            <a:rPr lang="en-US" sz="1600" b="0" kern="1200" baseline="0" dirty="0"/>
            <a:t>Public health emergencies require clinicians to change their practice to respond to the care needs of populations.</a:t>
          </a:r>
          <a:endParaRPr lang="en-US" sz="1600" kern="1200" dirty="0"/>
        </a:p>
      </dsp:txBody>
      <dsp:txXfrm>
        <a:off x="1282042" y="1389682"/>
        <a:ext cx="4869520" cy="1109993"/>
      </dsp:txXfrm>
    </dsp:sp>
    <dsp:sp modelId="{561F36B1-6B9E-4BAD-8ABC-8200B3FDA8F3}">
      <dsp:nvSpPr>
        <dsp:cNvPr id="0" name=""/>
        <dsp:cNvSpPr/>
      </dsp:nvSpPr>
      <dsp:spPr>
        <a:xfrm>
          <a:off x="0" y="2777174"/>
          <a:ext cx="6151562" cy="11099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B8227-B3D2-46CF-B557-29194209E191}">
      <dsp:nvSpPr>
        <dsp:cNvPr id="0" name=""/>
        <dsp:cNvSpPr/>
      </dsp:nvSpPr>
      <dsp:spPr>
        <a:xfrm>
          <a:off x="335773" y="3026922"/>
          <a:ext cx="610496" cy="6104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62D950-20B6-4974-A0D0-93B3ABAFF379}">
      <dsp:nvSpPr>
        <dsp:cNvPr id="0" name=""/>
        <dsp:cNvSpPr/>
      </dsp:nvSpPr>
      <dsp:spPr>
        <a:xfrm>
          <a:off x="1282042" y="2777174"/>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lvl="0" algn="l" defTabSz="711200">
            <a:lnSpc>
              <a:spcPct val="90000"/>
            </a:lnSpc>
            <a:spcBef>
              <a:spcPct val="0"/>
            </a:spcBef>
            <a:spcAft>
              <a:spcPct val="35000"/>
            </a:spcAft>
          </a:pPr>
          <a:r>
            <a:rPr lang="en-US" sz="1600" b="0" kern="1200" baseline="0"/>
            <a:t>In a public health emergency, the fair allocation of scarce resources requires clinicians to prioritize the community.</a:t>
          </a:r>
          <a:endParaRPr lang="en-US" sz="1600" kern="1200"/>
        </a:p>
      </dsp:txBody>
      <dsp:txXfrm>
        <a:off x="1282042" y="2777174"/>
        <a:ext cx="4869520" cy="1109993"/>
      </dsp:txXfrm>
    </dsp:sp>
    <dsp:sp modelId="{33DC5122-0CFD-4754-A4EB-64D0D0A0504B}">
      <dsp:nvSpPr>
        <dsp:cNvPr id="0" name=""/>
        <dsp:cNvSpPr/>
      </dsp:nvSpPr>
      <dsp:spPr>
        <a:xfrm>
          <a:off x="0" y="4164666"/>
          <a:ext cx="6151562" cy="11099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490DD-2055-416B-9FB1-E34A77756E0B}">
      <dsp:nvSpPr>
        <dsp:cNvPr id="0" name=""/>
        <dsp:cNvSpPr/>
      </dsp:nvSpPr>
      <dsp:spPr>
        <a:xfrm>
          <a:off x="335773" y="4414414"/>
          <a:ext cx="610496" cy="6104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101EBE-24DF-4E46-8178-C3F6D3867548}">
      <dsp:nvSpPr>
        <dsp:cNvPr id="0" name=""/>
        <dsp:cNvSpPr/>
      </dsp:nvSpPr>
      <dsp:spPr>
        <a:xfrm>
          <a:off x="1282042" y="4164666"/>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lvl="0" algn="l" defTabSz="711200">
            <a:lnSpc>
              <a:spcPct val="90000"/>
            </a:lnSpc>
            <a:spcBef>
              <a:spcPct val="0"/>
            </a:spcBef>
            <a:spcAft>
              <a:spcPct val="35000"/>
            </a:spcAft>
          </a:pPr>
          <a:r>
            <a:rPr lang="en-US" sz="1600" b="0" kern="1200" baseline="0"/>
            <a:t>The shift from patient-centered practice to patient care guided by public health duties creates great tension for clinicians, including clinical ethics consultants.</a:t>
          </a:r>
          <a:endParaRPr lang="en-US" sz="1600" kern="1200"/>
        </a:p>
      </dsp:txBody>
      <dsp:txXfrm>
        <a:off x="1282042" y="4164666"/>
        <a:ext cx="4869520" cy="1109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EDE9B-F372-46C3-A3E0-A9F73B219269}">
      <dsp:nvSpPr>
        <dsp:cNvPr id="0" name=""/>
        <dsp:cNvSpPr/>
      </dsp:nvSpPr>
      <dsp:spPr>
        <a:xfrm>
          <a:off x="-68395" y="305067"/>
          <a:ext cx="3093675" cy="3093675"/>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38C2F-DA8D-48A7-A4C6-50C2D760244A}">
      <dsp:nvSpPr>
        <dsp:cNvPr id="0" name=""/>
        <dsp:cNvSpPr/>
      </dsp:nvSpPr>
      <dsp:spPr>
        <a:xfrm>
          <a:off x="1457038" y="313946"/>
          <a:ext cx="3583372" cy="323765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a:t>Duty of care</a:t>
          </a:r>
          <a:endParaRPr lang="en-US" sz="2500" kern="1200" dirty="0"/>
        </a:p>
      </dsp:txBody>
      <dsp:txXfrm>
        <a:off x="1457038" y="313946"/>
        <a:ext cx="1791686" cy="1537885"/>
      </dsp:txXfrm>
    </dsp:sp>
    <dsp:sp modelId="{40BE4F8D-22F7-4DB1-9CAC-DE0100F5142B}">
      <dsp:nvSpPr>
        <dsp:cNvPr id="0" name=""/>
        <dsp:cNvSpPr/>
      </dsp:nvSpPr>
      <dsp:spPr>
        <a:xfrm>
          <a:off x="731408" y="1774563"/>
          <a:ext cx="1469495" cy="1469495"/>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D949F-671A-4012-8D56-ED633038055C}">
      <dsp:nvSpPr>
        <dsp:cNvPr id="0" name=""/>
        <dsp:cNvSpPr/>
      </dsp:nvSpPr>
      <dsp:spPr>
        <a:xfrm>
          <a:off x="1457038" y="1780706"/>
          <a:ext cx="3590302" cy="146949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457038" y="1780706"/>
        <a:ext cx="1795151" cy="1469495"/>
      </dsp:txXfrm>
    </dsp:sp>
    <dsp:sp modelId="{A6A7559F-477C-4624-80B3-596791A81764}">
      <dsp:nvSpPr>
        <dsp:cNvPr id="0" name=""/>
        <dsp:cNvSpPr/>
      </dsp:nvSpPr>
      <dsp:spPr>
        <a:xfrm>
          <a:off x="3022855" y="305067"/>
          <a:ext cx="2078227" cy="146949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Maintain fidelity to the patient (non-abandonment)</a:t>
          </a:r>
        </a:p>
        <a:p>
          <a:pPr marL="114300" lvl="1" indent="-114300" algn="l" defTabSz="666750">
            <a:lnSpc>
              <a:spcPct val="90000"/>
            </a:lnSpc>
            <a:spcBef>
              <a:spcPct val="0"/>
            </a:spcBef>
            <a:spcAft>
              <a:spcPct val="15000"/>
            </a:spcAft>
            <a:buChar char="•"/>
          </a:pPr>
          <a:r>
            <a:rPr lang="en-US" sz="1500" kern="1200" dirty="0"/>
            <a:t>Relieve suffering</a:t>
          </a:r>
        </a:p>
        <a:p>
          <a:pPr marL="114300" lvl="1" indent="-114300" algn="l" defTabSz="666750">
            <a:lnSpc>
              <a:spcPct val="90000"/>
            </a:lnSpc>
            <a:spcBef>
              <a:spcPct val="0"/>
            </a:spcBef>
            <a:spcAft>
              <a:spcPct val="15000"/>
            </a:spcAft>
            <a:buChar char="•"/>
          </a:pPr>
          <a:r>
            <a:rPr lang="en-US" sz="1500" kern="1200" dirty="0"/>
            <a:t>Respect the rights and preferences of patients</a:t>
          </a:r>
        </a:p>
      </dsp:txBody>
      <dsp:txXfrm>
        <a:off x="3022855" y="305067"/>
        <a:ext cx="2078227" cy="1469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EDE9B-F372-46C3-A3E0-A9F73B219269}">
      <dsp:nvSpPr>
        <dsp:cNvPr id="0" name=""/>
        <dsp:cNvSpPr/>
      </dsp:nvSpPr>
      <dsp:spPr>
        <a:xfrm>
          <a:off x="-62177" y="295570"/>
          <a:ext cx="3093675" cy="3112670"/>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38C2F-DA8D-48A7-A4C6-50C2D760244A}">
      <dsp:nvSpPr>
        <dsp:cNvPr id="0" name=""/>
        <dsp:cNvSpPr/>
      </dsp:nvSpPr>
      <dsp:spPr>
        <a:xfrm>
          <a:off x="1478441" y="305067"/>
          <a:ext cx="3609287" cy="30936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Recognize moral equality of persons</a:t>
          </a:r>
        </a:p>
        <a:p>
          <a:pPr lvl="0" algn="ctr" defTabSz="666750">
            <a:lnSpc>
              <a:spcPct val="90000"/>
            </a:lnSpc>
            <a:spcBef>
              <a:spcPct val="0"/>
            </a:spcBef>
            <a:spcAft>
              <a:spcPct val="35000"/>
            </a:spcAft>
          </a:pPr>
          <a:r>
            <a:rPr lang="en-US" sz="1500" b="1" kern="1200" dirty="0"/>
            <a:t>Promote equity in distribution of risks and benefits</a:t>
          </a:r>
        </a:p>
      </dsp:txBody>
      <dsp:txXfrm>
        <a:off x="1478441" y="305067"/>
        <a:ext cx="1804643" cy="1469495"/>
      </dsp:txXfrm>
    </dsp:sp>
    <dsp:sp modelId="{40BE4F8D-22F7-4DB1-9CAC-DE0100F5142B}">
      <dsp:nvSpPr>
        <dsp:cNvPr id="0" name=""/>
        <dsp:cNvSpPr/>
      </dsp:nvSpPr>
      <dsp:spPr>
        <a:xfrm>
          <a:off x="743693" y="1774563"/>
          <a:ext cx="1469495" cy="1469495"/>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D949F-671A-4012-8D56-ED633038055C}">
      <dsp:nvSpPr>
        <dsp:cNvPr id="0" name=""/>
        <dsp:cNvSpPr/>
      </dsp:nvSpPr>
      <dsp:spPr>
        <a:xfrm>
          <a:off x="1478441" y="1774563"/>
          <a:ext cx="3609287" cy="146949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endParaRPr lang="en-US" sz="2500" b="1" kern="1200" dirty="0"/>
        </a:p>
      </dsp:txBody>
      <dsp:txXfrm>
        <a:off x="1478441" y="1774563"/>
        <a:ext cx="1804643" cy="1469495"/>
      </dsp:txXfrm>
    </dsp:sp>
    <dsp:sp modelId="{A6A7559F-477C-4624-80B3-596791A81764}">
      <dsp:nvSpPr>
        <dsp:cNvPr id="0" name=""/>
        <dsp:cNvSpPr/>
      </dsp:nvSpPr>
      <dsp:spPr>
        <a:xfrm>
          <a:off x="3146293" y="305067"/>
          <a:ext cx="2078227" cy="146949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66750">
            <a:lnSpc>
              <a:spcPct val="80000"/>
            </a:lnSpc>
            <a:spcBef>
              <a:spcPct val="0"/>
            </a:spcBef>
            <a:spcAft>
              <a:spcPct val="15000"/>
            </a:spcAft>
            <a:buChar char="•"/>
          </a:pPr>
          <a:r>
            <a:rPr lang="en-US" sz="1500" kern="1200" dirty="0"/>
            <a:t>Promote public safety</a:t>
          </a:r>
        </a:p>
        <a:p>
          <a:pPr marL="114300" lvl="1" indent="-114300" algn="l" defTabSz="666750">
            <a:lnSpc>
              <a:spcPct val="80000"/>
            </a:lnSpc>
            <a:spcBef>
              <a:spcPct val="0"/>
            </a:spcBef>
            <a:spcAft>
              <a:spcPct val="15000"/>
            </a:spcAft>
            <a:buChar char="•"/>
          </a:pPr>
          <a:r>
            <a:rPr lang="en-US" sz="1500" kern="1200" dirty="0"/>
            <a:t>Protect community health</a:t>
          </a:r>
        </a:p>
        <a:p>
          <a:pPr marL="114300" lvl="1" indent="-114300" algn="l" defTabSz="666750">
            <a:lnSpc>
              <a:spcPct val="80000"/>
            </a:lnSpc>
            <a:spcBef>
              <a:spcPct val="0"/>
            </a:spcBef>
            <a:spcAft>
              <a:spcPct val="15000"/>
            </a:spcAft>
            <a:buChar char="•"/>
          </a:pPr>
          <a:r>
            <a:rPr lang="en-US" sz="1500" kern="1200" dirty="0"/>
            <a:t>Fairly allocate limited resources relative to need</a:t>
          </a:r>
        </a:p>
      </dsp:txBody>
      <dsp:txXfrm>
        <a:off x="3146293" y="305067"/>
        <a:ext cx="2078227" cy="14694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AD3A906-5BA5-7640-87D4-75DC9ACE98A6}" type="datetimeFigureOut">
              <a:rPr lang="en-US" smtClean="0"/>
              <a:t>3/24/20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339C3F-2472-914D-8A5D-9C0271FBB0C8}" type="slidenum">
              <a:rPr lang="en-US" smtClean="0"/>
              <a:t>‹#›</a:t>
            </a:fld>
            <a:endParaRPr lang="en-US"/>
          </a:p>
        </p:txBody>
      </p:sp>
    </p:spTree>
    <p:extLst>
      <p:ext uri="{BB962C8B-B14F-4D97-AF65-F5344CB8AC3E}">
        <p14:creationId xmlns:p14="http://schemas.microsoft.com/office/powerpoint/2010/main" val="1933363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1</a:t>
            </a:fld>
            <a:endParaRPr lang="en-US"/>
          </a:p>
        </p:txBody>
      </p:sp>
    </p:spTree>
    <p:extLst>
      <p:ext uri="{BB962C8B-B14F-4D97-AF65-F5344CB8AC3E}">
        <p14:creationId xmlns:p14="http://schemas.microsoft.com/office/powerpoint/2010/main" val="46383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12</a:t>
            </a:fld>
            <a:endParaRPr lang="en-US"/>
          </a:p>
        </p:txBody>
      </p:sp>
    </p:spTree>
    <p:extLst>
      <p:ext uri="{BB962C8B-B14F-4D97-AF65-F5344CB8AC3E}">
        <p14:creationId xmlns:p14="http://schemas.microsoft.com/office/powerpoint/2010/main" val="185749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14</a:t>
            </a:fld>
            <a:endParaRPr lang="en-US"/>
          </a:p>
        </p:txBody>
      </p:sp>
    </p:spTree>
    <p:extLst>
      <p:ext uri="{BB962C8B-B14F-4D97-AF65-F5344CB8AC3E}">
        <p14:creationId xmlns:p14="http://schemas.microsoft.com/office/powerpoint/2010/main" val="1972711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339C3F-2472-914D-8A5D-9C0271FBB0C8}" type="slidenum">
              <a:rPr lang="en-US" smtClean="0"/>
              <a:t>15</a:t>
            </a:fld>
            <a:endParaRPr lang="en-US"/>
          </a:p>
        </p:txBody>
      </p:sp>
    </p:spTree>
    <p:extLst>
      <p:ext uri="{BB962C8B-B14F-4D97-AF65-F5344CB8AC3E}">
        <p14:creationId xmlns:p14="http://schemas.microsoft.com/office/powerpoint/2010/main" val="513713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16</a:t>
            </a:fld>
            <a:endParaRPr lang="en-US"/>
          </a:p>
        </p:txBody>
      </p:sp>
    </p:spTree>
    <p:extLst>
      <p:ext uri="{BB962C8B-B14F-4D97-AF65-F5344CB8AC3E}">
        <p14:creationId xmlns:p14="http://schemas.microsoft.com/office/powerpoint/2010/main" val="199321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2</a:t>
            </a:fld>
            <a:endParaRPr lang="en-US"/>
          </a:p>
        </p:txBody>
      </p:sp>
    </p:spTree>
    <p:extLst>
      <p:ext uri="{BB962C8B-B14F-4D97-AF65-F5344CB8AC3E}">
        <p14:creationId xmlns:p14="http://schemas.microsoft.com/office/powerpoint/2010/main" val="169590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5</a:t>
            </a:fld>
            <a:endParaRPr lang="en-US"/>
          </a:p>
        </p:txBody>
      </p:sp>
    </p:spTree>
    <p:extLst>
      <p:ext uri="{BB962C8B-B14F-4D97-AF65-F5344CB8AC3E}">
        <p14:creationId xmlns:p14="http://schemas.microsoft.com/office/powerpoint/2010/main" val="58481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6</a:t>
            </a:fld>
            <a:endParaRPr lang="en-US"/>
          </a:p>
        </p:txBody>
      </p:sp>
    </p:spTree>
    <p:extLst>
      <p:ext uri="{BB962C8B-B14F-4D97-AF65-F5344CB8AC3E}">
        <p14:creationId xmlns:p14="http://schemas.microsoft.com/office/powerpoint/2010/main" val="250728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7</a:t>
            </a:fld>
            <a:endParaRPr lang="en-US"/>
          </a:p>
        </p:txBody>
      </p:sp>
    </p:spTree>
    <p:extLst>
      <p:ext uri="{BB962C8B-B14F-4D97-AF65-F5344CB8AC3E}">
        <p14:creationId xmlns:p14="http://schemas.microsoft.com/office/powerpoint/2010/main" val="128802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8</a:t>
            </a:fld>
            <a:endParaRPr lang="en-US"/>
          </a:p>
        </p:txBody>
      </p:sp>
    </p:spTree>
    <p:extLst>
      <p:ext uri="{BB962C8B-B14F-4D97-AF65-F5344CB8AC3E}">
        <p14:creationId xmlns:p14="http://schemas.microsoft.com/office/powerpoint/2010/main" val="258827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9</a:t>
            </a:fld>
            <a:endParaRPr lang="en-US"/>
          </a:p>
        </p:txBody>
      </p:sp>
    </p:spTree>
    <p:extLst>
      <p:ext uri="{BB962C8B-B14F-4D97-AF65-F5344CB8AC3E}">
        <p14:creationId xmlns:p14="http://schemas.microsoft.com/office/powerpoint/2010/main" val="112146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10</a:t>
            </a:fld>
            <a:endParaRPr lang="en-US"/>
          </a:p>
        </p:txBody>
      </p:sp>
    </p:spTree>
    <p:extLst>
      <p:ext uri="{BB962C8B-B14F-4D97-AF65-F5344CB8AC3E}">
        <p14:creationId xmlns:p14="http://schemas.microsoft.com/office/powerpoint/2010/main" val="1151872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11</a:t>
            </a:fld>
            <a:endParaRPr lang="en-US"/>
          </a:p>
        </p:txBody>
      </p:sp>
    </p:spTree>
    <p:extLst>
      <p:ext uri="{BB962C8B-B14F-4D97-AF65-F5344CB8AC3E}">
        <p14:creationId xmlns:p14="http://schemas.microsoft.com/office/powerpoint/2010/main" val="29347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5" y="4352544"/>
            <a:ext cx="6801612" cy="1239894"/>
          </a:xfrm>
          <a:noFill/>
        </p:spPr>
        <p:txBody>
          <a:bodyPr>
            <a:normAutofit/>
          </a:bodyPr>
          <a:lstStyle>
            <a:lvl1pPr marL="0" indent="0" algn="ctr">
              <a:buNone/>
              <a:defRPr sz="2000">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7"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5" y="4352465"/>
            <a:ext cx="6801612" cy="1265082"/>
          </a:xfrm>
        </p:spPr>
        <p:txBody>
          <a:bodyPr anchor="t" anchorCtr="1">
            <a:normAutofit/>
          </a:bodyPr>
          <a:lstStyle>
            <a:lvl1pPr marL="0" indent="0">
              <a:buNone/>
              <a:defRPr sz="20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7"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3/24/20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5"/>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189" indent="0">
              <a:buNone/>
              <a:defRPr sz="19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7"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5"/>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189" indent="0">
              <a:buNone/>
              <a:defRPr sz="19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30"/>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3/24/20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9"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1"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20"/>
            <a:ext cx="3794760" cy="2194037"/>
          </a:xfrm>
        </p:spPr>
        <p:txBody>
          <a:bodyPr anchor="t" anchorCtr="1">
            <a:normAutofit/>
          </a:bodyPr>
          <a:lstStyle>
            <a:lvl1pPr marL="0" indent="0" algn="ctr">
              <a:buNone/>
              <a:defRPr sz="1500">
                <a:solidFill>
                  <a:srgbClr val="FFFF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3/24/20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2231136" y="2638046"/>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7" cy="323968"/>
          </a:xfrm>
          <a:prstGeom prst="rect">
            <a:avLst/>
          </a:prstGeom>
        </p:spPr>
        <p:txBody>
          <a:bodyPr vert="horz" lIns="91440" tIns="45720" rIns="91440" bIns="45720" rtlCol="0" anchor="ctr"/>
          <a:lstStyle>
            <a:lvl1pPr algn="r">
              <a:defRPr sz="1051">
                <a:solidFill>
                  <a:schemeClr val="tx1">
                    <a:alpha val="70000"/>
                  </a:schemeClr>
                </a:solidFill>
              </a:defRPr>
            </a:lvl1pPr>
          </a:lstStyle>
          <a:p>
            <a:fld id="{1160EA64-D806-43AC-9DF2-F8C432F32B4C}" type="datetimeFigureOut">
              <a:rPr lang="en-US" dirty="0"/>
              <a:t>3/24/20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1">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3"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p:titleStyle>
    <p:bodyStyle>
      <a:lvl1pPr marL="228594" indent="-228594" algn="l" defTabSz="914377"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189"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783"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377"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2971"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30"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276"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09"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28"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inkvessel.com/2020/03/18/palliative-care-in-the-time-of-covid/" TargetMode="External"/><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www.cstsonline.org/assets/media/documents/CSTS_FS_Sustaining_Well_Being_Healthcare_Personnel_during.pdf.pdf"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inkvessel.com/2020/03/18/palliative-care-in-the-time-of-covid/" TargetMode="External"/><Relationship Id="rId5" Type="http://schemas.openxmlformats.org/officeDocument/2006/relationships/image" Target="../media/image10.jpg"/><Relationship Id="rId6"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inkvessel.com/2020/03/18/palliative-care-in-the-time-of-covid/" TargetMode="External"/><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hyperlink" Target="https://www.cstsonline.org/assets/media/documents/CSTS_FS_Sustaining_Well_Being_Healthcare_Personnel_during.pdf.pdf" TargetMode="External"/><Relationship Id="rId4" Type="http://schemas.openxmlformats.org/officeDocument/2006/relationships/hyperlink" Target="https://drive.google.com/open?id=1B9Ub9Si-JHOHe9ElVy4ZTI81IGfK0EB-" TargetMode="External"/><Relationship Id="rId5" Type="http://schemas.openxmlformats.org/officeDocument/2006/relationships/hyperlink" Target="https://www.thehastingscenter.org/ethicalframeworkcovid19/" TargetMode="External"/><Relationship Id="rId6" Type="http://schemas.openxmlformats.org/officeDocument/2006/relationships/hyperlink" Target="https://docs.google.com/document/d/1uSh0FeYdkGgHsZqem552iC0KmXIgaGKohl7SoeY2UXQ/edit" TargetMode="External"/><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s://jamanetwork.com/journals/jama/article-abstract/2763136"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thehastingscenter.org/ethicalframeworkcovid19/"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inkvessel.com/2020/03/18/palliative-care-in-the-time-of-covid/" TargetMode="External"/><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1" Type="http://schemas.openxmlformats.org/officeDocument/2006/relationships/diagramQuickStyle" Target="../diagrams/quickStyle3.xml"/><Relationship Id="rId12" Type="http://schemas.openxmlformats.org/officeDocument/2006/relationships/diagramColors" Target="../diagrams/colors3.xml"/><Relationship Id="rId13"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png"/><Relationship Id="rId9" Type="http://schemas.openxmlformats.org/officeDocument/2006/relationships/diagramData" Target="../diagrams/data3.xml"/><Relationship Id="rId10"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AFB5C5-70E4-304A-A276-7895D41F7A33}"/>
              </a:ext>
            </a:extLst>
          </p:cNvPr>
          <p:cNvSpPr>
            <a:spLocks noGrp="1"/>
          </p:cNvSpPr>
          <p:nvPr>
            <p:ph type="ctrTitle"/>
          </p:nvPr>
        </p:nvSpPr>
        <p:spPr>
          <a:xfrm>
            <a:off x="1534886" y="348344"/>
            <a:ext cx="9122228" cy="4517570"/>
          </a:xfrm>
        </p:spPr>
        <p:txBody>
          <a:bodyPr>
            <a:normAutofit fontScale="90000"/>
          </a:bodyPr>
          <a:lstStyle/>
          <a:p>
            <a:r>
              <a:rPr lang="en-US" b="1" dirty="0"/>
              <a:t>COVID-19:</a:t>
            </a:r>
            <a:br>
              <a:rPr lang="en-US" b="1" dirty="0"/>
            </a:br>
            <a:r>
              <a:rPr lang="en-US" b="1" dirty="0"/>
              <a:t>Supporting Ethical Care</a:t>
            </a:r>
            <a:br>
              <a:rPr lang="en-US" b="1" dirty="0"/>
            </a:br>
            <a:r>
              <a:rPr lang="en-US" b="1" dirty="0"/>
              <a:t>and</a:t>
            </a:r>
            <a:br>
              <a:rPr lang="en-US" b="1" dirty="0"/>
            </a:br>
            <a:r>
              <a:rPr lang="en-US" b="1" dirty="0"/>
              <a:t>Responding to Moral Distress </a:t>
            </a:r>
            <a:br>
              <a:rPr lang="en-US" b="1" dirty="0"/>
            </a:br>
            <a:r>
              <a:rPr lang="en-US" b="1" dirty="0"/>
              <a:t>in a </a:t>
            </a:r>
            <a:r>
              <a:rPr lang="en-US" b="1" cap="none" dirty="0"/>
              <a:t>Public Health </a:t>
            </a:r>
            <a:r>
              <a:rPr lang="en-US" b="1" dirty="0"/>
              <a:t>Emergency</a:t>
            </a:r>
            <a:br>
              <a:rPr lang="en-US" b="1" dirty="0"/>
            </a:br>
            <a:r>
              <a:rPr lang="en-US" b="1" dirty="0"/>
              <a:t/>
            </a:r>
            <a:br>
              <a:rPr lang="en-US" b="1" dirty="0"/>
            </a:br>
            <a:r>
              <a:rPr lang="en-US" b="1" dirty="0"/>
              <a:t>Guidance, tools, and resources for</a:t>
            </a:r>
            <a:r>
              <a:rPr lang="en-US" cap="none" dirty="0"/>
              <a:t/>
            </a:r>
            <a:br>
              <a:rPr lang="en-US" cap="none" dirty="0"/>
            </a:br>
            <a:r>
              <a:rPr lang="en-US" cap="none" dirty="0"/>
              <a:t>Hospital Ethics Committees (HECs) </a:t>
            </a:r>
            <a:br>
              <a:rPr lang="en-US" cap="none" dirty="0"/>
            </a:br>
            <a:r>
              <a:rPr lang="en-US" cap="none" dirty="0"/>
              <a:t>Clinical Ethics Consultation (CEC)</a:t>
            </a:r>
          </a:p>
        </p:txBody>
      </p:sp>
      <p:sp>
        <p:nvSpPr>
          <p:cNvPr id="3" name="Subtitle 2">
            <a:extLst>
              <a:ext uri="{FF2B5EF4-FFF2-40B4-BE49-F238E27FC236}">
                <a16:creationId xmlns:a16="http://schemas.microsoft.com/office/drawing/2014/main" xmlns="" id="{70E06FAA-1514-7944-9F3C-965387C45E77}"/>
              </a:ext>
            </a:extLst>
          </p:cNvPr>
          <p:cNvSpPr>
            <a:spLocks noGrp="1"/>
          </p:cNvSpPr>
          <p:nvPr>
            <p:ph type="subTitle" idx="1"/>
          </p:nvPr>
        </p:nvSpPr>
        <p:spPr>
          <a:xfrm>
            <a:off x="3011223" y="5800724"/>
            <a:ext cx="6052566" cy="567991"/>
          </a:xfrm>
        </p:spPr>
        <p:txBody>
          <a:bodyPr>
            <a:noAutofit/>
          </a:bodyPr>
          <a:lstStyle/>
          <a:p>
            <a:r>
              <a:rPr lang="en-US" sz="2400" dirty="0">
                <a:solidFill>
                  <a:schemeClr val="bg1"/>
                </a:solidFill>
              </a:rPr>
              <a:t>March 2020</a:t>
            </a:r>
          </a:p>
        </p:txBody>
      </p:sp>
      <p:pic>
        <p:nvPicPr>
          <p:cNvPr id="4" name="Picture 3" descr="A close up of a logo&#10;&#10;Description automatically generated">
            <a:extLst>
              <a:ext uri="{FF2B5EF4-FFF2-40B4-BE49-F238E27FC236}">
                <a16:creationId xmlns:a16="http://schemas.microsoft.com/office/drawing/2014/main" xmlns="" id="{C436877C-43C1-4690-BAA9-EAB56BD4E723}"/>
              </a:ext>
            </a:extLst>
          </p:cNvPr>
          <p:cNvPicPr>
            <a:picLocks noChangeAspect="1"/>
          </p:cNvPicPr>
          <p:nvPr/>
        </p:nvPicPr>
        <p:blipFill>
          <a:blip r:embed="rId3"/>
          <a:stretch>
            <a:fillRect/>
          </a:stretch>
        </p:blipFill>
        <p:spPr>
          <a:xfrm>
            <a:off x="4331970" y="5193767"/>
            <a:ext cx="3579172" cy="572667"/>
          </a:xfrm>
          <a:prstGeom prst="rect">
            <a:avLst/>
          </a:prstGeom>
        </p:spPr>
      </p:pic>
    </p:spTree>
    <p:extLst>
      <p:ext uri="{BB962C8B-B14F-4D97-AF65-F5344CB8AC3E}">
        <p14:creationId xmlns:p14="http://schemas.microsoft.com/office/powerpoint/2010/main" val="193997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62BCFB3-90B9-3B48-8044-76AFCA200710}"/>
              </a:ext>
            </a:extLst>
          </p:cNvPr>
          <p:cNvSpPr>
            <a:spLocks noGrp="1"/>
          </p:cNvSpPr>
          <p:nvPr>
            <p:ph type="title"/>
          </p:nvPr>
        </p:nvSpPr>
        <p:spPr>
          <a:xfrm>
            <a:off x="2231136" y="190870"/>
            <a:ext cx="7729728" cy="1188720"/>
          </a:xfrm>
        </p:spPr>
        <p:txBody>
          <a:bodyPr>
            <a:normAutofit/>
          </a:bodyPr>
          <a:lstStyle/>
          <a:p>
            <a:r>
              <a:rPr lang="en-US" b="1" dirty="0"/>
              <a:t>Preparing to Respond to </a:t>
            </a:r>
            <a:r>
              <a:rPr lang="en-US" b="1" i="1" dirty="0"/>
              <a:t>Changing </a:t>
            </a:r>
            <a:br>
              <a:rPr lang="en-US" b="1" i="1" dirty="0"/>
            </a:br>
            <a:r>
              <a:rPr lang="en-US" b="1" dirty="0"/>
              <a:t>Ethics Needs</a:t>
            </a:r>
            <a:endParaRPr lang="en-US" dirty="0"/>
          </a:p>
        </p:txBody>
      </p:sp>
      <p:sp>
        <p:nvSpPr>
          <p:cNvPr id="7" name="Content Placeholder 6">
            <a:extLst>
              <a:ext uri="{FF2B5EF4-FFF2-40B4-BE49-F238E27FC236}">
                <a16:creationId xmlns:a16="http://schemas.microsoft.com/office/drawing/2014/main" xmlns="" id="{027B919E-E4B6-1D48-9306-1D2882C4DD29}"/>
              </a:ext>
            </a:extLst>
          </p:cNvPr>
          <p:cNvSpPr>
            <a:spLocks noGrp="1"/>
          </p:cNvSpPr>
          <p:nvPr>
            <p:ph idx="1"/>
          </p:nvPr>
        </p:nvSpPr>
        <p:spPr>
          <a:xfrm>
            <a:off x="493160" y="1541124"/>
            <a:ext cx="11219380" cy="5126007"/>
          </a:xfrm>
        </p:spPr>
        <p:txBody>
          <a:bodyPr>
            <a:noAutofit/>
          </a:bodyPr>
          <a:lstStyle/>
          <a:p>
            <a:pPr marL="0" indent="0">
              <a:buNone/>
            </a:pPr>
            <a:r>
              <a:rPr lang="en-US" sz="2400" b="1" dirty="0">
                <a:solidFill>
                  <a:schemeClr val="tx1"/>
                </a:solidFill>
              </a:rPr>
              <a:t>Focus on the consequences of contingency levels of care for patient-centered care, the consequences of crisis standards of care for patient preferences, and how ethics services will support clinicians in managing foreseeable ethical challenges in institutions, health systems, and regions.</a:t>
            </a:r>
          </a:p>
          <a:p>
            <a:pPr marL="0" indent="0">
              <a:buNone/>
            </a:pPr>
            <a:r>
              <a:rPr lang="en-US" sz="2400" b="1" dirty="0">
                <a:solidFill>
                  <a:schemeClr val="tx1"/>
                </a:solidFill>
              </a:rPr>
              <a:t>Prepare for service on triage teams and other emergency response teams by reading The Hastings Center’s </a:t>
            </a:r>
            <a:r>
              <a:rPr lang="en-US" sz="2400" i="1" dirty="0">
                <a:solidFill>
                  <a:schemeClr val="tx1"/>
                </a:solidFill>
              </a:rPr>
              <a:t>Ethical Framework for Health Care Institutions Responding to COVID-19</a:t>
            </a:r>
            <a:r>
              <a:rPr lang="en-US" sz="2400" dirty="0">
                <a:solidFill>
                  <a:schemeClr val="tx1"/>
                </a:solidFill>
              </a:rPr>
              <a:t>, </a:t>
            </a:r>
            <a:r>
              <a:rPr lang="en-US" sz="2400" b="1" dirty="0">
                <a:solidFill>
                  <a:schemeClr val="tx1"/>
                </a:solidFill>
              </a:rPr>
              <a:t>covering</a:t>
            </a:r>
          </a:p>
          <a:p>
            <a:pPr lvl="2"/>
            <a:r>
              <a:rPr lang="en-US" sz="2000" dirty="0">
                <a:solidFill>
                  <a:schemeClr val="tx1"/>
                </a:solidFill>
              </a:rPr>
              <a:t>public health duties in relation to the duty of care familiar to clinicians and clinical ethics (pp. 2-4);</a:t>
            </a:r>
          </a:p>
          <a:p>
            <a:pPr lvl="2"/>
            <a:r>
              <a:rPr lang="en-US" sz="2000" dirty="0">
                <a:solidFill>
                  <a:schemeClr val="tx1"/>
                </a:solidFill>
              </a:rPr>
              <a:t>institutional policies, processes, or practices concerning HECs and CEC in need of rapid review or updating to reflect changing conditions (pp. 5-6);</a:t>
            </a:r>
          </a:p>
          <a:p>
            <a:pPr lvl="2"/>
            <a:r>
              <a:rPr lang="en-US" sz="2000" dirty="0">
                <a:solidFill>
                  <a:schemeClr val="tx1"/>
                </a:solidFill>
              </a:rPr>
              <a:t>Guidelines for Institutional Ethics Services (p. 7);</a:t>
            </a:r>
          </a:p>
          <a:p>
            <a:pPr lvl="2"/>
            <a:r>
              <a:rPr lang="en-US" sz="2000" dirty="0">
                <a:solidFill>
                  <a:schemeClr val="tx1"/>
                </a:solidFill>
              </a:rPr>
              <a:t>examples of resource allocation tools and frameworks (pp. 8-10).</a:t>
            </a:r>
          </a:p>
        </p:txBody>
      </p:sp>
      <p:pic>
        <p:nvPicPr>
          <p:cNvPr id="5" name="Picture 4" descr="A close up of a logo&#10;&#10;Description automatically generated">
            <a:extLst>
              <a:ext uri="{FF2B5EF4-FFF2-40B4-BE49-F238E27FC236}">
                <a16:creationId xmlns:a16="http://schemas.microsoft.com/office/drawing/2014/main" xmlns="" id="{65379B7A-023C-4B63-9670-B8CA4035C241}"/>
              </a:ext>
            </a:extLst>
          </p:cNvPr>
          <p:cNvPicPr>
            <a:picLocks noChangeAspect="1"/>
          </p:cNvPicPr>
          <p:nvPr/>
        </p:nvPicPr>
        <p:blipFill>
          <a:blip r:embed="rId3"/>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133356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6DE8AD8-CF3A-A941-88DE-B6017D3EAB64}"/>
              </a:ext>
            </a:extLst>
          </p:cNvPr>
          <p:cNvSpPr>
            <a:spLocks noGrp="1"/>
          </p:cNvSpPr>
          <p:nvPr>
            <p:ph idx="1"/>
          </p:nvPr>
        </p:nvSpPr>
        <p:spPr>
          <a:xfrm>
            <a:off x="472611" y="1610860"/>
            <a:ext cx="11013897" cy="4785814"/>
          </a:xfrm>
        </p:spPr>
        <p:txBody>
          <a:bodyPr>
            <a:normAutofit lnSpcReduction="10000"/>
          </a:bodyPr>
          <a:lstStyle/>
          <a:p>
            <a:pPr lvl="2">
              <a:spcBef>
                <a:spcPts val="1200"/>
              </a:spcBef>
            </a:pPr>
            <a:r>
              <a:rPr lang="en-US" sz="2200" dirty="0">
                <a:solidFill>
                  <a:schemeClr val="tx1"/>
                </a:solidFill>
              </a:rPr>
              <a:t>Collaborate with triage teams and with other hospitals and health systems regionally to work toward uniform </a:t>
            </a:r>
            <a:r>
              <a:rPr lang="en-US" sz="2200" dirty="0"/>
              <a:t>policies regarding foreseeable ethically challenging issues in responding to COVID-19, e.g., unilateral DNR, triage protocols, and vulnerable groups.</a:t>
            </a:r>
          </a:p>
          <a:p>
            <a:pPr lvl="2">
              <a:spcBef>
                <a:spcPts val="1200"/>
              </a:spcBef>
            </a:pPr>
            <a:r>
              <a:rPr lang="en-US" sz="2200" dirty="0">
                <a:solidFill>
                  <a:schemeClr val="tx1"/>
                </a:solidFill>
              </a:rPr>
              <a:t>Confer with hospital legal counsel to discuss how relevant laws concerning decision-making and patients’ rights apply in pandemic conditions.</a:t>
            </a:r>
            <a:endParaRPr lang="en-US" sz="2200" dirty="0"/>
          </a:p>
          <a:p>
            <a:pPr lvl="2">
              <a:spcBef>
                <a:spcPts val="1200"/>
              </a:spcBef>
            </a:pPr>
            <a:r>
              <a:rPr lang="en-US" sz="2200" dirty="0">
                <a:solidFill>
                  <a:schemeClr val="tx1"/>
                </a:solidFill>
              </a:rPr>
              <a:t>Update policies concerning the care of hospitalized patients who do not have COVID-19 in light of institutional resource limitations and infection control.</a:t>
            </a:r>
          </a:p>
          <a:p>
            <a:pPr lvl="2">
              <a:spcBef>
                <a:spcPts val="1200"/>
              </a:spcBef>
            </a:pPr>
            <a:r>
              <a:rPr lang="en-US" sz="2200" dirty="0">
                <a:solidFill>
                  <a:schemeClr val="tx1"/>
                </a:solidFill>
              </a:rPr>
              <a:t>Determine how to conduct institutional decision-making processes for “patients alone” (unrepresented) more efficiently, with reduced “bedside” consultation.</a:t>
            </a:r>
          </a:p>
          <a:p>
            <a:pPr lvl="2">
              <a:spcBef>
                <a:spcPts val="1200"/>
              </a:spcBef>
            </a:pPr>
            <a:r>
              <a:rPr lang="en-US" sz="2200" dirty="0">
                <a:solidFill>
                  <a:schemeClr val="tx1"/>
                </a:solidFill>
              </a:rPr>
              <a:t>Consolidate CEC oversight mechanisms for ongoing remote review, e.g., by an HEC subcommittee in place of interdisciplinary case conferences.</a:t>
            </a:r>
          </a:p>
          <a:p>
            <a:pPr lvl="2">
              <a:spcBef>
                <a:spcPts val="1200"/>
              </a:spcBef>
            </a:pPr>
            <a:r>
              <a:rPr lang="en-US" sz="2200" dirty="0"/>
              <a:t>Identify other institutional policies and processes (see Hastings Center COVID-19 </a:t>
            </a:r>
            <a:r>
              <a:rPr lang="en-US" sz="2200" i="1" dirty="0"/>
              <a:t>Ethical</a:t>
            </a:r>
            <a:r>
              <a:rPr lang="en-US" sz="2200" dirty="0"/>
              <a:t> </a:t>
            </a:r>
            <a:r>
              <a:rPr lang="en-US" sz="2200" i="1" dirty="0"/>
              <a:t>Framework</a:t>
            </a:r>
            <a:r>
              <a:rPr lang="en-US" sz="2200" dirty="0"/>
              <a:t>, pp. 5-6, for examples) where the HEC or CEC can assist review.</a:t>
            </a:r>
          </a:p>
          <a:p>
            <a:pPr marL="0" indent="0">
              <a:buNone/>
            </a:pPr>
            <a:endParaRPr lang="en-US" sz="2400" dirty="0"/>
          </a:p>
        </p:txBody>
      </p:sp>
      <p:sp>
        <p:nvSpPr>
          <p:cNvPr id="4" name="Title 5">
            <a:extLst>
              <a:ext uri="{FF2B5EF4-FFF2-40B4-BE49-F238E27FC236}">
                <a16:creationId xmlns:a16="http://schemas.microsoft.com/office/drawing/2014/main" xmlns="" id="{3600E407-896B-441C-9B34-73623FF2ED50}"/>
              </a:ext>
            </a:extLst>
          </p:cNvPr>
          <p:cNvSpPr txBox="1">
            <a:spLocks/>
          </p:cNvSpPr>
          <p:nvPr/>
        </p:nvSpPr>
        <p:spPr bwMode="black">
          <a:xfrm>
            <a:off x="2231136" y="190869"/>
            <a:ext cx="7729728" cy="1339979"/>
          </a:xfrm>
          <a:prstGeom prst="rect">
            <a:avLst/>
          </a:prstGeom>
          <a:solidFill>
            <a:srgbClr val="FFFFFF"/>
          </a:solidFill>
          <a:ln w="31750" cap="sq">
            <a:solidFill>
              <a:srgbClr val="404040"/>
            </a:solidFill>
            <a:miter lim="800000"/>
          </a:ln>
        </p:spPr>
        <p:txBody>
          <a:bodyPr vert="horz" lIns="182880" tIns="182880" rIns="182880" bIns="182880" rtlCol="0" anchor="ctr">
            <a:normAutofit fontScale="85000" lnSpcReduction="10000"/>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r>
              <a:rPr lang="en-US" b="1" dirty="0"/>
              <a:t>How HEC/CEC Can Support Rapid Review and Update of Institutional Policies </a:t>
            </a:r>
          </a:p>
          <a:p>
            <a:r>
              <a:rPr lang="en-US" b="1" dirty="0"/>
              <a:t>and Processes</a:t>
            </a:r>
            <a:endParaRPr lang="en-US" dirty="0"/>
          </a:p>
        </p:txBody>
      </p:sp>
      <p:pic>
        <p:nvPicPr>
          <p:cNvPr id="6" name="Picture 5" descr="A close up of a logo&#10;&#10;Description automatically generated">
            <a:extLst>
              <a:ext uri="{FF2B5EF4-FFF2-40B4-BE49-F238E27FC236}">
                <a16:creationId xmlns:a16="http://schemas.microsoft.com/office/drawing/2014/main" xmlns="" id="{B427161B-A63A-43D2-9064-83381B09E671}"/>
              </a:ext>
            </a:extLst>
          </p:cNvPr>
          <p:cNvPicPr>
            <a:picLocks noChangeAspect="1"/>
          </p:cNvPicPr>
          <p:nvPr/>
        </p:nvPicPr>
        <p:blipFill>
          <a:blip r:embed="rId3"/>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392970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ED7BEA1-A461-4744-9C11-AB4B8D6ADD36}"/>
              </a:ext>
            </a:extLst>
          </p:cNvPr>
          <p:cNvSpPr>
            <a:spLocks noGrp="1"/>
          </p:cNvSpPr>
          <p:nvPr>
            <p:ph idx="1"/>
          </p:nvPr>
        </p:nvSpPr>
        <p:spPr>
          <a:xfrm>
            <a:off x="729465" y="1633591"/>
            <a:ext cx="10452885" cy="4891498"/>
          </a:xfrm>
        </p:spPr>
        <p:txBody>
          <a:bodyPr>
            <a:normAutofit/>
          </a:bodyPr>
          <a:lstStyle/>
          <a:p>
            <a:pPr marL="0" indent="0">
              <a:buNone/>
            </a:pPr>
            <a:r>
              <a:rPr lang="en-US" sz="2400" b="1" dirty="0"/>
              <a:t>Review and update clinical ethics consultation (CEC) processes and practices to accommodate resource limitations, infection control restrictions, and visitor restrictions.</a:t>
            </a:r>
          </a:p>
          <a:p>
            <a:pPr marL="0" indent="0">
              <a:buNone/>
            </a:pPr>
            <a:r>
              <a:rPr lang="en-US" sz="2400" dirty="0"/>
              <a:t>Examples:</a:t>
            </a:r>
          </a:p>
          <a:p>
            <a:pPr lvl="2"/>
            <a:r>
              <a:rPr lang="en-US" sz="2400" dirty="0">
                <a:solidFill>
                  <a:schemeClr val="tx1"/>
                </a:solidFill>
              </a:rPr>
              <a:t>Use remote technologies, including smart phones, for patient and family meetings to conserve PPE, reduce exposure risks, and accommodate visitor restrictions.</a:t>
            </a:r>
          </a:p>
          <a:p>
            <a:pPr lvl="2"/>
            <a:r>
              <a:rPr lang="en-US" sz="2400" dirty="0">
                <a:solidFill>
                  <a:schemeClr val="tx1"/>
                </a:solidFill>
              </a:rPr>
              <a:t>Determine if the CEC team can shorten response time to requests for ethics support, e.g., shifting from 72-hour to 24-hour response time.</a:t>
            </a:r>
          </a:p>
          <a:p>
            <a:pPr lvl="2"/>
            <a:r>
              <a:rPr lang="en-US" sz="2400" dirty="0">
                <a:solidFill>
                  <a:schemeClr val="tx1"/>
                </a:solidFill>
              </a:rPr>
              <a:t>Consider how rounding and other informal ethics support can take place virtually to conserve PPE and reduce exposure risks.</a:t>
            </a:r>
          </a:p>
        </p:txBody>
      </p:sp>
      <p:sp>
        <p:nvSpPr>
          <p:cNvPr id="4" name="Title 5">
            <a:extLst>
              <a:ext uri="{FF2B5EF4-FFF2-40B4-BE49-F238E27FC236}">
                <a16:creationId xmlns:a16="http://schemas.microsoft.com/office/drawing/2014/main" xmlns="" id="{6A947C2F-3A5C-457B-BF33-B6B5BC3DF9BF}"/>
              </a:ext>
            </a:extLst>
          </p:cNvPr>
          <p:cNvSpPr txBox="1">
            <a:spLocks/>
          </p:cNvSpPr>
          <p:nvPr/>
        </p:nvSpPr>
        <p:spPr bwMode="black">
          <a:xfrm>
            <a:off x="2231136" y="190870"/>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r>
              <a:rPr lang="en-US" b="1" dirty="0"/>
              <a:t>Review and Update CEC Processes</a:t>
            </a:r>
            <a:endParaRPr lang="en-US" dirty="0"/>
          </a:p>
        </p:txBody>
      </p:sp>
      <p:pic>
        <p:nvPicPr>
          <p:cNvPr id="5" name="Picture 4" descr="A close up of a logo&#10;&#10;Description automatically generated">
            <a:extLst>
              <a:ext uri="{FF2B5EF4-FFF2-40B4-BE49-F238E27FC236}">
                <a16:creationId xmlns:a16="http://schemas.microsoft.com/office/drawing/2014/main" xmlns="" id="{D3E7D729-852E-406E-8A26-7002FA8C242F}"/>
              </a:ext>
            </a:extLst>
          </p:cNvPr>
          <p:cNvPicPr>
            <a:picLocks noChangeAspect="1"/>
          </p:cNvPicPr>
          <p:nvPr/>
        </p:nvPicPr>
        <p:blipFill>
          <a:blip r:embed="rId3"/>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241415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47CF042-08E6-4230-A790-B8F6448DBBFD}"/>
              </a:ext>
            </a:extLst>
          </p:cNvPr>
          <p:cNvPicPr>
            <a:picLocks noChangeAspect="1"/>
          </p:cNvPicPr>
          <p:nvPr/>
        </p:nvPicPr>
        <p:blipFill>
          <a:blip r:embed="rId2"/>
          <a:stretch>
            <a:fillRect/>
          </a:stretch>
        </p:blipFill>
        <p:spPr>
          <a:xfrm>
            <a:off x="1774225" y="108857"/>
            <a:ext cx="5246653" cy="6589999"/>
          </a:xfrm>
          <a:prstGeom prst="rect">
            <a:avLst/>
          </a:prstGeom>
        </p:spPr>
      </p:pic>
      <p:sp>
        <p:nvSpPr>
          <p:cNvPr id="3" name="TextBox 2">
            <a:extLst>
              <a:ext uri="{FF2B5EF4-FFF2-40B4-BE49-F238E27FC236}">
                <a16:creationId xmlns:a16="http://schemas.microsoft.com/office/drawing/2014/main" xmlns="" id="{6472207A-93E5-4E20-9725-EEB5BF535BF8}"/>
              </a:ext>
            </a:extLst>
          </p:cNvPr>
          <p:cNvSpPr txBox="1"/>
          <p:nvPr/>
        </p:nvSpPr>
        <p:spPr>
          <a:xfrm>
            <a:off x="7383780" y="4158478"/>
            <a:ext cx="4099151" cy="1200329"/>
          </a:xfrm>
          <a:prstGeom prst="rect">
            <a:avLst/>
          </a:prstGeom>
          <a:noFill/>
        </p:spPr>
        <p:txBody>
          <a:bodyPr wrap="square" rtlCol="0">
            <a:spAutoFit/>
          </a:bodyPr>
          <a:lstStyle/>
          <a:p>
            <a:r>
              <a:rPr lang="en-US" dirty="0"/>
              <a:t>Copyright, Nathan Gray, MD, 2020.</a:t>
            </a:r>
          </a:p>
          <a:p>
            <a:r>
              <a:rPr lang="en-US" dirty="0"/>
              <a:t>Used with permission.</a:t>
            </a:r>
          </a:p>
          <a:p>
            <a:r>
              <a:rPr lang="en-US" dirty="0">
                <a:hlinkClick r:id="rId3"/>
              </a:rPr>
              <a:t>https://inkvessel.com/2020/03/18/palliative-care-in-the-time-of-covid/</a:t>
            </a:r>
            <a:endParaRPr lang="en-US" dirty="0"/>
          </a:p>
        </p:txBody>
      </p:sp>
      <p:pic>
        <p:nvPicPr>
          <p:cNvPr id="5" name="Picture 4" descr="A close up of a logo&#10;&#10;Description automatically generated">
            <a:extLst>
              <a:ext uri="{FF2B5EF4-FFF2-40B4-BE49-F238E27FC236}">
                <a16:creationId xmlns:a16="http://schemas.microsoft.com/office/drawing/2014/main" xmlns="" id="{D4247E45-455D-417A-8CD5-DE64623C3A86}"/>
              </a:ext>
            </a:extLst>
          </p:cNvPr>
          <p:cNvPicPr>
            <a:picLocks noChangeAspect="1"/>
          </p:cNvPicPr>
          <p:nvPr/>
        </p:nvPicPr>
        <p:blipFill>
          <a:blip r:embed="rId4"/>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39617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ED7BEA1-A461-4744-9C11-AB4B8D6ADD36}"/>
              </a:ext>
            </a:extLst>
          </p:cNvPr>
          <p:cNvSpPr>
            <a:spLocks noGrp="1"/>
          </p:cNvSpPr>
          <p:nvPr>
            <p:ph idx="1"/>
          </p:nvPr>
        </p:nvSpPr>
        <p:spPr>
          <a:xfrm>
            <a:off x="472610" y="1647645"/>
            <a:ext cx="11435137" cy="5019485"/>
          </a:xfrm>
        </p:spPr>
        <p:txBody>
          <a:bodyPr>
            <a:normAutofit fontScale="85000" lnSpcReduction="10000"/>
          </a:bodyPr>
          <a:lstStyle/>
          <a:p>
            <a:pPr marL="0" indent="0">
              <a:buNone/>
            </a:pPr>
            <a:r>
              <a:rPr lang="en-US" sz="2600" b="1" dirty="0"/>
              <a:t>Moral distress—the feeling of being unable to “do the right thing” or being helpless to avoid wrongdoing or harm—is foreseeable during a prolonged public emergency and severe resource limitations affecting patient care and health care workforce safety.</a:t>
            </a:r>
          </a:p>
          <a:p>
            <a:pPr marL="0" indent="0">
              <a:buNone/>
            </a:pPr>
            <a:r>
              <a:rPr lang="en-US" sz="2600" b="1" dirty="0"/>
              <a:t>Prepare to respond to moral distress under crisis conditions, with attention to clinical units such as the ED, medical ward, and ICU, and to support across shifts.</a:t>
            </a:r>
          </a:p>
          <a:p>
            <a:pPr marL="0" lvl="2" indent="0">
              <a:buNone/>
            </a:pPr>
            <a:r>
              <a:rPr lang="en-US" sz="2400" dirty="0">
                <a:solidFill>
                  <a:schemeClr val="tx1"/>
                </a:solidFill>
              </a:rPr>
              <a:t>1) Determine how ethics support can help manage moral distress. Define and give examples of moral distress in workforce outreach. Useful resource: </a:t>
            </a:r>
            <a:r>
              <a:rPr lang="en-US" sz="2400" dirty="0">
                <a:hlinkClick r:id="rId3"/>
              </a:rPr>
              <a:t>https://www.cstsonline.org/assets/media/documents/CSTS_FS_Sustaining_Well_Being_Healthcare_Personnel_during.pdf.pdf</a:t>
            </a:r>
            <a:endParaRPr lang="en-US" sz="2400" dirty="0">
              <a:solidFill>
                <a:schemeClr val="tx1"/>
              </a:solidFill>
            </a:endParaRPr>
          </a:p>
          <a:p>
            <a:pPr marL="0" indent="0">
              <a:buNone/>
            </a:pPr>
            <a:r>
              <a:rPr lang="en-US" sz="2400" dirty="0">
                <a:solidFill>
                  <a:schemeClr val="tx1"/>
                </a:solidFill>
              </a:rPr>
              <a:t>2) Identify information about other support services, e.g., employee assistance programs (EAPs), spiritual care/chaplaincy, and counseling, available in your institution or remotely.</a:t>
            </a:r>
          </a:p>
          <a:p>
            <a:pPr marL="0" indent="0">
              <a:buNone/>
            </a:pPr>
            <a:r>
              <a:rPr lang="en-US" sz="2400" dirty="0">
                <a:solidFill>
                  <a:schemeClr val="tx1"/>
                </a:solidFill>
              </a:rPr>
              <a:t>3) Collaborate with your Human Resources Department to post information about support services in staff spaces (break rooms, rest rooms, etc.)</a:t>
            </a:r>
          </a:p>
          <a:p>
            <a:pPr marL="0" indent="0">
              <a:buNone/>
            </a:pPr>
            <a:r>
              <a:rPr lang="en-US" sz="2400" dirty="0">
                <a:solidFill>
                  <a:schemeClr val="tx1"/>
                </a:solidFill>
              </a:rPr>
              <a:t>4) Work with unit leadership or Human Resources to identify opportunities for remote support. Determine if drop-in spaces for support are feasible and desired.</a:t>
            </a:r>
          </a:p>
        </p:txBody>
      </p:sp>
      <p:sp>
        <p:nvSpPr>
          <p:cNvPr id="4" name="Title 5">
            <a:extLst>
              <a:ext uri="{FF2B5EF4-FFF2-40B4-BE49-F238E27FC236}">
                <a16:creationId xmlns:a16="http://schemas.microsoft.com/office/drawing/2014/main" xmlns="" id="{590ECDEA-222D-4223-906A-24B16CC147CE}"/>
              </a:ext>
            </a:extLst>
          </p:cNvPr>
          <p:cNvSpPr txBox="1">
            <a:spLocks/>
          </p:cNvSpPr>
          <p:nvPr/>
        </p:nvSpPr>
        <p:spPr bwMode="black">
          <a:xfrm>
            <a:off x="2231136" y="190870"/>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r>
              <a:rPr lang="en-US" b="1" dirty="0"/>
              <a:t>Respond to Moral Distress</a:t>
            </a:r>
            <a:endParaRPr lang="en-US" dirty="0"/>
          </a:p>
        </p:txBody>
      </p:sp>
      <p:pic>
        <p:nvPicPr>
          <p:cNvPr id="5" name="Picture 4" descr="A close up of a logo&#10;&#10;Description automatically generated">
            <a:extLst>
              <a:ext uri="{FF2B5EF4-FFF2-40B4-BE49-F238E27FC236}">
                <a16:creationId xmlns:a16="http://schemas.microsoft.com/office/drawing/2014/main" xmlns="" id="{B1ECB5FA-CB6C-4F9D-BE8F-CEF0EC916FBF}"/>
              </a:ext>
            </a:extLst>
          </p:cNvPr>
          <p:cNvPicPr>
            <a:picLocks noChangeAspect="1"/>
          </p:cNvPicPr>
          <p:nvPr/>
        </p:nvPicPr>
        <p:blipFill>
          <a:blip r:embed="rId4"/>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2194017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6B68713-93EA-4F45-AD84-1866580E1733}"/>
              </a:ext>
            </a:extLst>
          </p:cNvPr>
          <p:cNvPicPr>
            <a:picLocks noChangeAspect="1"/>
          </p:cNvPicPr>
          <p:nvPr/>
        </p:nvPicPr>
        <p:blipFill>
          <a:blip r:embed="rId3"/>
          <a:stretch>
            <a:fillRect/>
          </a:stretch>
        </p:blipFill>
        <p:spPr>
          <a:xfrm>
            <a:off x="300038" y="172551"/>
            <a:ext cx="5209973" cy="6520815"/>
          </a:xfrm>
          <a:prstGeom prst="rect">
            <a:avLst/>
          </a:prstGeom>
        </p:spPr>
      </p:pic>
      <p:sp>
        <p:nvSpPr>
          <p:cNvPr id="3" name="TextBox 2">
            <a:extLst>
              <a:ext uri="{FF2B5EF4-FFF2-40B4-BE49-F238E27FC236}">
                <a16:creationId xmlns:a16="http://schemas.microsoft.com/office/drawing/2014/main" xmlns="" id="{90AF1CF6-331E-41B3-AE49-B0D47BBE0F40}"/>
              </a:ext>
            </a:extLst>
          </p:cNvPr>
          <p:cNvSpPr txBox="1"/>
          <p:nvPr/>
        </p:nvSpPr>
        <p:spPr>
          <a:xfrm>
            <a:off x="5953397" y="5064591"/>
            <a:ext cx="5587093" cy="1200329"/>
          </a:xfrm>
          <a:prstGeom prst="rect">
            <a:avLst/>
          </a:prstGeom>
          <a:noFill/>
        </p:spPr>
        <p:txBody>
          <a:bodyPr wrap="square" rtlCol="0">
            <a:spAutoFit/>
          </a:bodyPr>
          <a:lstStyle/>
          <a:p>
            <a:r>
              <a:rPr lang="en-US" dirty="0"/>
              <a:t>Copyright, Nathan Gray, MD, 2020.</a:t>
            </a:r>
          </a:p>
          <a:p>
            <a:r>
              <a:rPr lang="en-US" dirty="0"/>
              <a:t>Used with permission. </a:t>
            </a:r>
            <a:r>
              <a:rPr lang="en-US" dirty="0">
                <a:hlinkClick r:id="rId4"/>
              </a:rPr>
              <a:t>https://inkvessel.com/2020/03/18/palliative-care-in-the-time-of-covid/</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9647" y="145830"/>
            <a:ext cx="3621762" cy="4798835"/>
          </a:xfrm>
          <a:prstGeom prst="rect">
            <a:avLst/>
          </a:prstGeom>
        </p:spPr>
      </p:pic>
      <p:pic>
        <p:nvPicPr>
          <p:cNvPr id="6" name="Picture 5" descr="A close up of a logo&#10;&#10;Description automatically generated">
            <a:extLst>
              <a:ext uri="{FF2B5EF4-FFF2-40B4-BE49-F238E27FC236}">
                <a16:creationId xmlns:a16="http://schemas.microsoft.com/office/drawing/2014/main" xmlns="" id="{F554F987-0ED8-4006-B3B5-F3017D566C60}"/>
              </a:ext>
            </a:extLst>
          </p:cNvPr>
          <p:cNvPicPr>
            <a:picLocks noChangeAspect="1"/>
          </p:cNvPicPr>
          <p:nvPr/>
        </p:nvPicPr>
        <p:blipFill>
          <a:blip r:embed="rId6"/>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346057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6DE8AD8-CF3A-A941-88DE-B6017D3EAB64}"/>
              </a:ext>
            </a:extLst>
          </p:cNvPr>
          <p:cNvSpPr>
            <a:spLocks noGrp="1"/>
          </p:cNvSpPr>
          <p:nvPr>
            <p:ph idx="1"/>
          </p:nvPr>
        </p:nvSpPr>
        <p:spPr>
          <a:xfrm>
            <a:off x="667820" y="1607318"/>
            <a:ext cx="11054993" cy="4519162"/>
          </a:xfrm>
        </p:spPr>
        <p:txBody>
          <a:bodyPr>
            <a:normAutofit/>
          </a:bodyPr>
          <a:lstStyle/>
          <a:p>
            <a:pPr marL="0" indent="0">
              <a:buNone/>
            </a:pPr>
            <a:r>
              <a:rPr lang="en-US" sz="2400" b="1" dirty="0"/>
              <a:t>Collaborate with interdisciplinary palliative care services concerning practice under contingency and crisis conditions.</a:t>
            </a:r>
          </a:p>
          <a:p>
            <a:pPr marL="0" indent="0">
              <a:buNone/>
            </a:pPr>
            <a:r>
              <a:rPr lang="en-US" sz="2200" dirty="0"/>
              <a:t>Examples:</a:t>
            </a:r>
          </a:p>
          <a:p>
            <a:pPr lvl="2"/>
            <a:r>
              <a:rPr lang="en-US" sz="2200" dirty="0">
                <a:solidFill>
                  <a:schemeClr val="tx1"/>
                </a:solidFill>
              </a:rPr>
              <a:t>Cross-train with palliative care teams to support understanding of public health duties in relation to the duty of care familiar to clinicians and clinical ethics (see </a:t>
            </a:r>
            <a:r>
              <a:rPr lang="en-US" sz="2200" i="1" dirty="0">
                <a:solidFill>
                  <a:schemeClr val="tx1"/>
                </a:solidFill>
              </a:rPr>
              <a:t>Ethical Framework for Health Care Institutions Responding to COVID-19</a:t>
            </a:r>
            <a:r>
              <a:rPr lang="en-US" sz="2200" dirty="0">
                <a:solidFill>
                  <a:schemeClr val="tx1"/>
                </a:solidFill>
              </a:rPr>
              <a:t>, pp. 2-4)</a:t>
            </a:r>
          </a:p>
          <a:p>
            <a:pPr lvl="2"/>
            <a:r>
              <a:rPr lang="en-US" sz="2200" dirty="0">
                <a:solidFill>
                  <a:schemeClr val="tx1"/>
                </a:solidFill>
              </a:rPr>
              <a:t>Support communication with patients and families concerning pandemic-specific advance care planning, resource limitations, and palliative care for patients with severe COVID-19.</a:t>
            </a:r>
          </a:p>
          <a:p>
            <a:pPr lvl="2"/>
            <a:r>
              <a:rPr lang="en-US" sz="2200" dirty="0">
                <a:solidFill>
                  <a:schemeClr val="tx1"/>
                </a:solidFill>
              </a:rPr>
              <a:t>Participate in institutional and regional efforts by palliative care services to ensure palliative care availability and fair allocation of PPE to skilled nursing facilities (SNFs), board and care facilities, and home care.</a:t>
            </a:r>
            <a:endParaRPr lang="en-US" sz="2000" dirty="0"/>
          </a:p>
          <a:p>
            <a:pPr lvl="1"/>
            <a:endParaRPr lang="en-US" dirty="0"/>
          </a:p>
        </p:txBody>
      </p:sp>
      <p:sp>
        <p:nvSpPr>
          <p:cNvPr id="4" name="Title 5">
            <a:extLst>
              <a:ext uri="{FF2B5EF4-FFF2-40B4-BE49-F238E27FC236}">
                <a16:creationId xmlns:a16="http://schemas.microsoft.com/office/drawing/2014/main" xmlns="" id="{C003F883-E4AA-4E06-BDA9-B8023FCA51A3}"/>
              </a:ext>
            </a:extLst>
          </p:cNvPr>
          <p:cNvSpPr txBox="1">
            <a:spLocks/>
          </p:cNvSpPr>
          <p:nvPr/>
        </p:nvSpPr>
        <p:spPr bwMode="black">
          <a:xfrm>
            <a:off x="2231136" y="190870"/>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r>
              <a:rPr lang="en-US" b="1" dirty="0"/>
              <a:t>CEC and Interdisciplinary </a:t>
            </a:r>
          </a:p>
          <a:p>
            <a:r>
              <a:rPr lang="en-US" b="1" dirty="0"/>
              <a:t>Palliative Care</a:t>
            </a:r>
            <a:endParaRPr lang="en-US" dirty="0"/>
          </a:p>
        </p:txBody>
      </p:sp>
      <p:pic>
        <p:nvPicPr>
          <p:cNvPr id="5" name="Picture 4" descr="A close up of a logo&#10;&#10;Description automatically generated">
            <a:extLst>
              <a:ext uri="{FF2B5EF4-FFF2-40B4-BE49-F238E27FC236}">
                <a16:creationId xmlns:a16="http://schemas.microsoft.com/office/drawing/2014/main" xmlns="" id="{7168E33F-F923-41F9-9663-CA1BBB1C24D3}"/>
              </a:ext>
            </a:extLst>
          </p:cNvPr>
          <p:cNvPicPr>
            <a:picLocks noChangeAspect="1"/>
          </p:cNvPicPr>
          <p:nvPr/>
        </p:nvPicPr>
        <p:blipFill>
          <a:blip r:embed="rId3"/>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74790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339" y="105728"/>
            <a:ext cx="4979126" cy="6535102"/>
          </a:xfrm>
          <a:prstGeom prst="rect">
            <a:avLst/>
          </a:prstGeom>
        </p:spPr>
      </p:pic>
      <p:sp>
        <p:nvSpPr>
          <p:cNvPr id="3" name="TextBox 2">
            <a:extLst>
              <a:ext uri="{FF2B5EF4-FFF2-40B4-BE49-F238E27FC236}">
                <a16:creationId xmlns:a16="http://schemas.microsoft.com/office/drawing/2014/main" xmlns="" id="{7D1CC10A-4EF4-4E01-A2BB-8272BFD757AB}"/>
              </a:ext>
            </a:extLst>
          </p:cNvPr>
          <p:cNvSpPr txBox="1"/>
          <p:nvPr/>
        </p:nvSpPr>
        <p:spPr>
          <a:xfrm>
            <a:off x="6789421" y="4054882"/>
            <a:ext cx="4393474" cy="1200329"/>
          </a:xfrm>
          <a:prstGeom prst="rect">
            <a:avLst/>
          </a:prstGeom>
          <a:noFill/>
        </p:spPr>
        <p:txBody>
          <a:bodyPr wrap="square" rtlCol="0">
            <a:spAutoFit/>
          </a:bodyPr>
          <a:lstStyle/>
          <a:p>
            <a:r>
              <a:rPr lang="en-US" dirty="0"/>
              <a:t>Copyright, Nathan Gray, MD, 2020.</a:t>
            </a:r>
          </a:p>
          <a:p>
            <a:r>
              <a:rPr lang="en-US" dirty="0"/>
              <a:t>Used with permission.</a:t>
            </a:r>
          </a:p>
          <a:p>
            <a:r>
              <a:rPr lang="en-US" dirty="0">
                <a:hlinkClick r:id="rId3"/>
              </a:rPr>
              <a:t>https://inkvessel.com/2020/03/18/palliative-care-in-the-time-of-covid/</a:t>
            </a:r>
            <a:endParaRPr lang="en-US" dirty="0"/>
          </a:p>
        </p:txBody>
      </p:sp>
      <p:pic>
        <p:nvPicPr>
          <p:cNvPr id="5" name="Picture 4" descr="A close up of a logo&#10;&#10;Description automatically generated">
            <a:extLst>
              <a:ext uri="{FF2B5EF4-FFF2-40B4-BE49-F238E27FC236}">
                <a16:creationId xmlns:a16="http://schemas.microsoft.com/office/drawing/2014/main" xmlns="" id="{100641D4-7EBE-42B0-A772-727ED210D248}"/>
              </a:ext>
            </a:extLst>
          </p:cNvPr>
          <p:cNvPicPr>
            <a:picLocks noChangeAspect="1"/>
          </p:cNvPicPr>
          <p:nvPr/>
        </p:nvPicPr>
        <p:blipFill>
          <a:blip r:embed="rId4"/>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1363083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Selected Resources</a:t>
            </a:r>
          </a:p>
        </p:txBody>
      </p:sp>
      <p:sp>
        <p:nvSpPr>
          <p:cNvPr id="3" name="Content Placeholder 2"/>
          <p:cNvSpPr>
            <a:spLocks noGrp="1"/>
          </p:cNvSpPr>
          <p:nvPr>
            <p:ph idx="1"/>
          </p:nvPr>
        </p:nvSpPr>
        <p:spPr>
          <a:xfrm>
            <a:off x="5388429" y="1208314"/>
            <a:ext cx="6027284" cy="4247606"/>
          </a:xfrm>
        </p:spPr>
        <p:txBody>
          <a:bodyPr anchor="ctr">
            <a:noAutofit/>
          </a:bodyPr>
          <a:lstStyle/>
          <a:p>
            <a:pPr>
              <a:lnSpc>
                <a:spcPct val="90000"/>
              </a:lnSpc>
            </a:pPr>
            <a:r>
              <a:rPr lang="en-US" sz="1600" dirty="0"/>
              <a:t>J. G. Adams and R. M. Walls. “Supporting the Health Care Workforce during the COVID-19 Global Epidemic.”</a:t>
            </a:r>
            <a:r>
              <a:rPr lang="en-US" sz="1600" i="1" dirty="0"/>
              <a:t> JAMA</a:t>
            </a:r>
            <a:r>
              <a:rPr lang="en-US" sz="1600" dirty="0"/>
              <a:t>. March 12, 2020. </a:t>
            </a:r>
            <a:r>
              <a:rPr lang="en-US" sz="1600" dirty="0">
                <a:hlinkClick r:id="rId2"/>
              </a:rPr>
              <a:t>https://jamanetwork.com/journals/jama/article-abstract/2763136 </a:t>
            </a:r>
            <a:endParaRPr lang="en-US" sz="1600" dirty="0"/>
          </a:p>
          <a:p>
            <a:r>
              <a:rPr lang="en-US" sz="1600" dirty="0"/>
              <a:t>Center for the Study of Traumatic Stress, Department of Psychiatry, Uniformed Services University. “Sustaining the Well-Being of Healthcare Personnel during Coronavirus and Other Infectious Disease Outbreaks.” 2020. </a:t>
            </a:r>
            <a:r>
              <a:rPr lang="en-US" sz="1600" dirty="0">
                <a:hlinkClick r:id="rId3"/>
              </a:rPr>
              <a:t>https://www.cstsonline.org/assets/media/documents/CSTS_FS_Sustaining_Well_Being_Healthcare_Personnel_during.pdf.pdf</a:t>
            </a:r>
            <a:endParaRPr lang="en-US" sz="1600" dirty="0"/>
          </a:p>
          <a:p>
            <a:pPr>
              <a:lnSpc>
                <a:spcPct val="90000"/>
              </a:lnSpc>
            </a:pPr>
            <a:r>
              <a:rPr lang="en-US" sz="1600" dirty="0"/>
              <a:t>T. Cunningham., ed. Google Drive repository for Pandemic/COVID-19 ethics resources. Includes resources from academic and government sources, plus guides and templates for institutional policy development. </a:t>
            </a:r>
            <a:r>
              <a:rPr lang="en-US" sz="1600" u="sng" dirty="0">
                <a:solidFill>
                  <a:srgbClr val="00B0F0"/>
                </a:solidFill>
                <a:hlinkClick r:id="rId4"/>
              </a:rPr>
              <a:t>https://drive.google.com/open?id=1B9Ub9Si-JHOHe9ElVy4ZTI81IGfK0EB-</a:t>
            </a:r>
            <a:r>
              <a:rPr lang="en-US" sz="1600" dirty="0">
                <a:solidFill>
                  <a:srgbClr val="00B0F0"/>
                </a:solidFill>
                <a:hlinkClick r:id="rId4"/>
              </a:rPr>
              <a:t> </a:t>
            </a:r>
            <a:endParaRPr lang="en-US" sz="1600" dirty="0">
              <a:solidFill>
                <a:srgbClr val="00B0F0"/>
              </a:solidFill>
            </a:endParaRPr>
          </a:p>
          <a:p>
            <a:pPr>
              <a:lnSpc>
                <a:spcPct val="90000"/>
              </a:lnSpc>
            </a:pPr>
            <a:r>
              <a:rPr lang="en-US" sz="1600" dirty="0"/>
              <a:t>N. Berlinger et al. </a:t>
            </a:r>
            <a:r>
              <a:rPr lang="en-US" sz="1600" i="1" dirty="0"/>
              <a:t>Ethical Framework for Health Care Institutions Responding to Novel Coronavirus SARS-CoV-2 (COVID-19)</a:t>
            </a:r>
            <a:r>
              <a:rPr lang="en-US" sz="1600" dirty="0"/>
              <a:t>. March 16, 2020. </a:t>
            </a:r>
            <a:r>
              <a:rPr lang="en-US" sz="1600" u="sng" dirty="0">
                <a:hlinkClick r:id="rId5"/>
              </a:rPr>
              <a:t>https://www.thehastingscenter.org/ethicalframeworkcovid19/</a:t>
            </a:r>
            <a:endParaRPr lang="en-US" sz="1600" dirty="0"/>
          </a:p>
          <a:p>
            <a:pPr>
              <a:lnSpc>
                <a:spcPct val="90000"/>
              </a:lnSpc>
            </a:pPr>
            <a:r>
              <a:rPr lang="en-US" sz="1600" dirty="0" err="1"/>
              <a:t>VitalTalk</a:t>
            </a:r>
            <a:r>
              <a:rPr lang="en-US" sz="1600" dirty="0"/>
              <a:t>. </a:t>
            </a:r>
            <a:r>
              <a:rPr lang="en-US" sz="1600" i="1" dirty="0"/>
              <a:t>COVID-Ready Communication Skills: A Playbook of </a:t>
            </a:r>
            <a:r>
              <a:rPr lang="en-US" sz="1600" i="1" dirty="0" err="1"/>
              <a:t>VitalTalk</a:t>
            </a:r>
            <a:r>
              <a:rPr lang="en-US" sz="1600" i="1" dirty="0"/>
              <a:t> Tips</a:t>
            </a:r>
            <a:r>
              <a:rPr lang="en-US" sz="1600" dirty="0"/>
              <a:t>. March 20, 2020. </a:t>
            </a:r>
            <a:r>
              <a:rPr lang="en-US" sz="1600" dirty="0">
                <a:solidFill>
                  <a:srgbClr val="00B0F0"/>
                </a:solidFill>
                <a:hlinkClick r:id="rId6"/>
              </a:rPr>
              <a:t>https://docs.google.com/document/d/1uSh0FeYdkGgHsZqem552iC0KmXIgaGKohl7SoeY2UXQ/edit</a:t>
            </a:r>
            <a:endParaRPr lang="en-US" sz="1600" dirty="0">
              <a:solidFill>
                <a:srgbClr val="00B0F0"/>
              </a:solidFill>
            </a:endParaRPr>
          </a:p>
        </p:txBody>
      </p:sp>
      <p:pic>
        <p:nvPicPr>
          <p:cNvPr id="9" name="Picture 8" descr="A close up of a logo&#10;&#10;Description automatically generated">
            <a:extLst>
              <a:ext uri="{FF2B5EF4-FFF2-40B4-BE49-F238E27FC236}">
                <a16:creationId xmlns:a16="http://schemas.microsoft.com/office/drawing/2014/main" xmlns="" id="{C4FE8F5A-FE70-414B-90F6-D4555C60AD04}"/>
              </a:ext>
            </a:extLst>
          </p:cNvPr>
          <p:cNvPicPr>
            <a:picLocks noChangeAspect="1"/>
          </p:cNvPicPr>
          <p:nvPr/>
        </p:nvPicPr>
        <p:blipFill>
          <a:blip r:embed="rId7"/>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1129804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xmlns="" id="{CF4680D4-DEE2-49EE-AF90-EFEAF50AE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02642" y="495368"/>
            <a:ext cx="10618798" cy="847658"/>
          </a:xfrm>
          <a:solidFill>
            <a:srgbClr val="FFFFFF"/>
          </a:solidFill>
          <a:ln>
            <a:solidFill>
              <a:srgbClr val="404040"/>
            </a:solidFill>
          </a:ln>
        </p:spPr>
        <p:txBody>
          <a:bodyPr>
            <a:normAutofit/>
          </a:bodyPr>
          <a:lstStyle/>
          <a:p>
            <a:r>
              <a:rPr lang="en-US" dirty="0"/>
              <a:t>Contributors</a:t>
            </a:r>
          </a:p>
        </p:txBody>
      </p:sp>
      <p:sp>
        <p:nvSpPr>
          <p:cNvPr id="3" name="Content Placeholder 2"/>
          <p:cNvSpPr>
            <a:spLocks noGrp="1"/>
          </p:cNvSpPr>
          <p:nvPr>
            <p:ph idx="1"/>
          </p:nvPr>
        </p:nvSpPr>
        <p:spPr>
          <a:xfrm>
            <a:off x="961308" y="1497330"/>
            <a:ext cx="10771656" cy="4819333"/>
          </a:xfrm>
        </p:spPr>
        <p:txBody>
          <a:bodyPr>
            <a:normAutofit lnSpcReduction="10000"/>
          </a:bodyPr>
          <a:lstStyle/>
          <a:p>
            <a:pPr>
              <a:lnSpc>
                <a:spcPct val="90000"/>
              </a:lnSpc>
            </a:pPr>
            <a:r>
              <a:rPr lang="en-US" dirty="0">
                <a:solidFill>
                  <a:srgbClr val="FFFFFF"/>
                </a:solidFill>
              </a:rPr>
              <a:t>Nancy Berlinger, PhD, Research Scholar,  The Hastings Center </a:t>
            </a:r>
          </a:p>
          <a:p>
            <a:pPr>
              <a:lnSpc>
                <a:spcPct val="90000"/>
              </a:lnSpc>
            </a:pPr>
            <a:r>
              <a:rPr lang="en-US" dirty="0">
                <a:solidFill>
                  <a:srgbClr val="FFFFFF"/>
                </a:solidFill>
              </a:rPr>
              <a:t>Felicia Cohn, PhD, HEC-C, Bioethics Director, Kaiser Permanente Orange County</a:t>
            </a:r>
          </a:p>
          <a:p>
            <a:pPr>
              <a:lnSpc>
                <a:spcPct val="90000"/>
              </a:lnSpc>
            </a:pPr>
            <a:r>
              <a:rPr lang="en-US" dirty="0">
                <a:solidFill>
                  <a:srgbClr val="FFFFFF"/>
                </a:solidFill>
              </a:rPr>
              <a:t>Lori Bruce, MA, MBE, Chair, Community Bioethics Forum, Yale School of Medicine</a:t>
            </a:r>
          </a:p>
          <a:p>
            <a:pPr>
              <a:lnSpc>
                <a:spcPct val="90000"/>
              </a:lnSpc>
            </a:pPr>
            <a:r>
              <a:rPr lang="en-US" dirty="0">
                <a:solidFill>
                  <a:srgbClr val="FFFFFF"/>
                </a:solidFill>
              </a:rPr>
              <a:t>Rachel Fabi, PhD,  Assistant Professor, Center for Bioethics and Humanities, SUNY Upstate Medical University</a:t>
            </a:r>
          </a:p>
          <a:p>
            <a:pPr>
              <a:lnSpc>
                <a:spcPct val="90000"/>
              </a:lnSpc>
            </a:pPr>
            <a:r>
              <a:rPr lang="en-US" dirty="0">
                <a:solidFill>
                  <a:srgbClr val="FFFFFF"/>
                </a:solidFill>
              </a:rPr>
              <a:t>Laura Guidry-Grimes, PhD, Clinical Ethicist, University of Arkansas Medical Center </a:t>
            </a:r>
          </a:p>
          <a:p>
            <a:pPr>
              <a:lnSpc>
                <a:spcPct val="90000"/>
              </a:lnSpc>
            </a:pPr>
            <a:r>
              <a:rPr lang="en-US" dirty="0">
                <a:solidFill>
                  <a:srgbClr val="FFFFFF"/>
                </a:solidFill>
              </a:rPr>
              <a:t>Jamie Carlin Watson, PhD, Clinical Ethicist, University of Arkansas Medical Center </a:t>
            </a:r>
          </a:p>
          <a:p>
            <a:pPr>
              <a:lnSpc>
                <a:spcPct val="90000"/>
              </a:lnSpc>
            </a:pPr>
            <a:r>
              <a:rPr lang="en-US" dirty="0">
                <a:solidFill>
                  <a:srgbClr val="FFFFFF"/>
                </a:solidFill>
              </a:rPr>
              <a:t>Grace </a:t>
            </a:r>
            <a:r>
              <a:rPr lang="en-US" dirty="0" err="1">
                <a:solidFill>
                  <a:srgbClr val="FFFFFF"/>
                </a:solidFill>
              </a:rPr>
              <a:t>Oei</a:t>
            </a:r>
            <a:r>
              <a:rPr lang="en-US" dirty="0">
                <a:solidFill>
                  <a:srgbClr val="FFFFFF"/>
                </a:solidFill>
              </a:rPr>
              <a:t>, MD, MA, HEC-C, Director of Clinical Ethics, Loma Linda University Health</a:t>
            </a:r>
          </a:p>
          <a:p>
            <a:pPr>
              <a:lnSpc>
                <a:spcPct val="90000"/>
              </a:lnSpc>
            </a:pPr>
            <a:r>
              <a:rPr lang="en-US" dirty="0">
                <a:solidFill>
                  <a:srgbClr val="FFFFFF"/>
                </a:solidFill>
              </a:rPr>
              <a:t>Jean Abbott, MD, HEC-C, Professor Emerita, Emergency Medicine, University of Colorado</a:t>
            </a:r>
          </a:p>
          <a:p>
            <a:pPr>
              <a:lnSpc>
                <a:spcPct val="90000"/>
              </a:lnSpc>
            </a:pPr>
            <a:r>
              <a:rPr lang="en-US" dirty="0">
                <a:solidFill>
                  <a:srgbClr val="FFFFFF"/>
                </a:solidFill>
              </a:rPr>
              <a:t>Jacob Moses, PhD candidate, Department of History of Science, Harvard University</a:t>
            </a:r>
          </a:p>
          <a:p>
            <a:pPr>
              <a:lnSpc>
                <a:spcPct val="90000"/>
              </a:lnSpc>
            </a:pPr>
            <a:endParaRPr lang="en-US" dirty="0">
              <a:solidFill>
                <a:srgbClr val="FFFFFF"/>
              </a:solidFill>
            </a:endParaRPr>
          </a:p>
          <a:p>
            <a:pPr>
              <a:lnSpc>
                <a:spcPct val="90000"/>
              </a:lnSpc>
            </a:pPr>
            <a:r>
              <a:rPr lang="en-US" dirty="0">
                <a:solidFill>
                  <a:srgbClr val="FFFFFF"/>
                </a:solidFill>
              </a:rPr>
              <a:t>Research, editorial, and design assistance: Isabel Bolo, Bethany </a:t>
            </a:r>
            <a:r>
              <a:rPr lang="en-US" dirty="0" err="1">
                <a:solidFill>
                  <a:srgbClr val="FFFFFF"/>
                </a:solidFill>
              </a:rPr>
              <a:t>Brumbaugh</a:t>
            </a:r>
            <a:r>
              <a:rPr lang="en-US" dirty="0">
                <a:solidFill>
                  <a:srgbClr val="FFFFFF"/>
                </a:solidFill>
              </a:rPr>
              <a:t>, Laura </a:t>
            </a:r>
            <a:r>
              <a:rPr lang="en-US" dirty="0" err="1">
                <a:solidFill>
                  <a:srgbClr val="FFFFFF"/>
                </a:solidFill>
              </a:rPr>
              <a:t>Haupt</a:t>
            </a:r>
            <a:r>
              <a:rPr lang="en-US" dirty="0">
                <a:solidFill>
                  <a:srgbClr val="FFFFFF"/>
                </a:solidFill>
              </a:rPr>
              <a:t>, Nora </a:t>
            </a:r>
            <a:r>
              <a:rPr lang="en-US" dirty="0" smtClean="0">
                <a:solidFill>
                  <a:srgbClr val="FFFFFF"/>
                </a:solidFill>
              </a:rPr>
              <a:t>Porter, Ben Wills</a:t>
            </a:r>
            <a:endParaRPr lang="en-US" dirty="0">
              <a:solidFill>
                <a:srgbClr val="FFFFFF"/>
              </a:solidFill>
            </a:endParaRPr>
          </a:p>
          <a:p>
            <a:pPr>
              <a:lnSpc>
                <a:spcPct val="90000"/>
              </a:lnSpc>
            </a:pPr>
            <a:r>
              <a:rPr lang="en-US" dirty="0">
                <a:solidFill>
                  <a:srgbClr val="FFFFFF"/>
                </a:solidFill>
              </a:rPr>
              <a:t>Graphic medicine illustrations: Nathan A. Gray, MD,  Palliative Medicine Specialist, Duke University Hospital</a:t>
            </a:r>
          </a:p>
          <a:p>
            <a:pPr>
              <a:lnSpc>
                <a:spcPct val="90000"/>
              </a:lnSpc>
            </a:pPr>
            <a:endParaRPr lang="en-US" i="1" dirty="0"/>
          </a:p>
          <a:p>
            <a:pPr>
              <a:lnSpc>
                <a:spcPct val="90000"/>
              </a:lnSpc>
            </a:pPr>
            <a:r>
              <a:rPr lang="en-US" i="1" dirty="0"/>
              <a:t>This rapid-response work is made possible by the </a:t>
            </a:r>
            <a:r>
              <a:rPr lang="en-US" i="1" dirty="0" err="1"/>
              <a:t>Donaghue</a:t>
            </a:r>
            <a:r>
              <a:rPr lang="en-US" i="1" dirty="0"/>
              <a:t> Impact Fund at The Hastings Center. </a:t>
            </a:r>
          </a:p>
          <a:p>
            <a:pPr>
              <a:lnSpc>
                <a:spcPct val="90000"/>
              </a:lnSpc>
            </a:pPr>
            <a:endParaRPr lang="en-US" i="1" dirty="0">
              <a:solidFill>
                <a:srgbClr val="FFFFFF"/>
              </a:solidFill>
            </a:endParaRPr>
          </a:p>
        </p:txBody>
      </p:sp>
      <p:pic>
        <p:nvPicPr>
          <p:cNvPr id="16" name="Picture 15" descr="A close up of a logo&#10;&#10;Description automatically generated">
            <a:extLst>
              <a:ext uri="{FF2B5EF4-FFF2-40B4-BE49-F238E27FC236}">
                <a16:creationId xmlns:a16="http://schemas.microsoft.com/office/drawing/2014/main" xmlns="" id="{28B2D64F-2F1D-465F-87AA-8B5D345A3409}"/>
              </a:ext>
            </a:extLst>
          </p:cNvPr>
          <p:cNvPicPr>
            <a:picLocks noChangeAspect="1"/>
          </p:cNvPicPr>
          <p:nvPr/>
        </p:nvPicPr>
        <p:blipFill>
          <a:blip r:embed="rId2"/>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50161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Source</a:t>
            </a:r>
          </a:p>
        </p:txBody>
      </p:sp>
      <p:sp>
        <p:nvSpPr>
          <p:cNvPr id="8" name="Content Placeholder 7"/>
          <p:cNvSpPr>
            <a:spLocks noGrp="1"/>
          </p:cNvSpPr>
          <p:nvPr>
            <p:ph idx="1"/>
          </p:nvPr>
        </p:nvSpPr>
        <p:spPr>
          <a:xfrm>
            <a:off x="5232805" y="1071563"/>
            <a:ext cx="6697258" cy="4572000"/>
          </a:xfrm>
        </p:spPr>
        <p:txBody>
          <a:bodyPr anchor="ctr">
            <a:normAutofit/>
          </a:bodyPr>
          <a:lstStyle/>
          <a:p>
            <a:pPr marL="0" indent="0">
              <a:lnSpc>
                <a:spcPct val="90000"/>
              </a:lnSpc>
              <a:buNone/>
            </a:pPr>
            <a:r>
              <a:rPr lang="en-US" sz="2200" b="1" dirty="0"/>
              <a:t>Ethical Framework for Health Care Institutions Responding to Novel Coronavirus SARS-CoV-2 (COVID-19) </a:t>
            </a:r>
            <a:endParaRPr lang="en-US" sz="2200" dirty="0"/>
          </a:p>
          <a:p>
            <a:pPr marL="0" indent="0">
              <a:lnSpc>
                <a:spcPct val="90000"/>
              </a:lnSpc>
              <a:buNone/>
            </a:pPr>
            <a:r>
              <a:rPr lang="en-US" sz="1600" b="1" dirty="0"/>
              <a:t>Guidelines for Institutional Ethics Services Responding to COVID-19 </a:t>
            </a:r>
            <a:endParaRPr lang="en-US" sz="1600" dirty="0"/>
          </a:p>
          <a:p>
            <a:pPr marL="0" indent="0">
              <a:lnSpc>
                <a:spcPct val="90000"/>
              </a:lnSpc>
              <a:buNone/>
            </a:pPr>
            <a:r>
              <a:rPr lang="en-US" sz="1600" b="1" i="1" dirty="0"/>
              <a:t>Managing Uncertainty, Safeguarding Communities, Guiding Practice </a:t>
            </a:r>
          </a:p>
          <a:p>
            <a:pPr marL="0" indent="0">
              <a:lnSpc>
                <a:spcPct val="90000"/>
              </a:lnSpc>
              <a:buNone/>
            </a:pPr>
            <a:r>
              <a:rPr lang="en-US" sz="1500" b="1" dirty="0"/>
              <a:t>Nancy Berlinger, PhD; Matthew </a:t>
            </a:r>
            <a:r>
              <a:rPr lang="en-US" sz="1500" b="1" dirty="0" err="1"/>
              <a:t>Wynia</a:t>
            </a:r>
            <a:r>
              <a:rPr lang="en-US" sz="1500" b="1" dirty="0"/>
              <a:t>, MD, MPH; Tia Powell, MD; </a:t>
            </a:r>
            <a:br>
              <a:rPr lang="en-US" sz="1500" b="1" dirty="0"/>
            </a:br>
            <a:r>
              <a:rPr lang="en-US" sz="1500" b="1" dirty="0"/>
              <a:t>D. Micah Hester, PhD;  Aimee Milliken, RN, PhD, HEC-C; Rachel </a:t>
            </a:r>
            <a:r>
              <a:rPr lang="en-US" sz="1500" b="1" dirty="0" err="1"/>
              <a:t>Fabi</a:t>
            </a:r>
            <a:r>
              <a:rPr lang="en-US" sz="1500" b="1" dirty="0"/>
              <a:t>, PhD; </a:t>
            </a:r>
            <a:br>
              <a:rPr lang="en-US" sz="1500" b="1" dirty="0"/>
            </a:br>
            <a:r>
              <a:rPr lang="en-US" sz="1500" b="1" dirty="0"/>
              <a:t>Felicia Cohn, PhD, HEC-C; Laura K. Guidry-Grimes, PhD; Jamie Carlin Watson, PhD; Lori Bruce, MA, MBE; Elizabeth J. Chuang, MD, MPH; Grace </a:t>
            </a:r>
            <a:r>
              <a:rPr lang="en-US" sz="1500" b="1" dirty="0" err="1"/>
              <a:t>Oei</a:t>
            </a:r>
            <a:r>
              <a:rPr lang="en-US" sz="1500" b="1" dirty="0"/>
              <a:t>, MD, HEC-C; </a:t>
            </a:r>
            <a:br>
              <a:rPr lang="en-US" sz="1500" b="1" dirty="0"/>
            </a:br>
            <a:r>
              <a:rPr lang="en-US" sz="1500" b="1" dirty="0"/>
              <a:t>Jean Abbott, MD, HEC-C; Nancy Piper Jenks, MS, CFNP, FAANP</a:t>
            </a:r>
          </a:p>
          <a:p>
            <a:pPr marL="0" indent="0">
              <a:lnSpc>
                <a:spcPct val="90000"/>
              </a:lnSpc>
              <a:buNone/>
            </a:pPr>
            <a:r>
              <a:rPr lang="en-US" sz="1500" b="1" dirty="0"/>
              <a:t>The Hastings Center • March 16, 2020 </a:t>
            </a:r>
          </a:p>
          <a:p>
            <a:pPr marL="0" indent="0">
              <a:lnSpc>
                <a:spcPct val="90000"/>
              </a:lnSpc>
              <a:buNone/>
            </a:pPr>
            <a:endParaRPr lang="en-US" sz="2400" dirty="0"/>
          </a:p>
          <a:p>
            <a:pPr marL="0" indent="0">
              <a:lnSpc>
                <a:spcPct val="90000"/>
              </a:lnSpc>
              <a:buNone/>
            </a:pPr>
            <a:r>
              <a:rPr lang="en-US" sz="2000" dirty="0">
                <a:hlinkClick r:id="rId3"/>
              </a:rPr>
              <a:t>https://www.thehastingscenter.org/ethicalframeworkcovid19/</a:t>
            </a:r>
            <a:r>
              <a:rPr lang="en-US" sz="2000" dirty="0"/>
              <a:t> </a:t>
            </a:r>
          </a:p>
          <a:p>
            <a:pPr>
              <a:lnSpc>
                <a:spcPct val="90000"/>
              </a:lnSpc>
            </a:pPr>
            <a:endParaRPr lang="en-US" sz="1500" dirty="0"/>
          </a:p>
        </p:txBody>
      </p:sp>
      <p:pic>
        <p:nvPicPr>
          <p:cNvPr id="12" name="Picture 11" descr="A close up of a logo&#10;&#10;Description automatically generated">
            <a:extLst>
              <a:ext uri="{FF2B5EF4-FFF2-40B4-BE49-F238E27FC236}">
                <a16:creationId xmlns:a16="http://schemas.microsoft.com/office/drawing/2014/main" xmlns="" id="{C436877C-43C1-4690-BAA9-EAB56BD4E723}"/>
              </a:ext>
            </a:extLst>
          </p:cNvPr>
          <p:cNvPicPr>
            <a:picLocks noChangeAspect="1"/>
          </p:cNvPicPr>
          <p:nvPr/>
        </p:nvPicPr>
        <p:blipFill>
          <a:blip r:embed="rId4"/>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97157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1469571" y="2373086"/>
            <a:ext cx="9416143" cy="3733800"/>
          </a:xfrm>
        </p:spPr>
        <p:txBody>
          <a:bodyPr>
            <a:normAutofit fontScale="85000" lnSpcReduction="20000"/>
          </a:bodyPr>
          <a:lstStyle/>
          <a:p>
            <a:pPr marL="0" indent="0" defTabSz="914400">
              <a:spcBef>
                <a:spcPts val="0"/>
              </a:spcBef>
              <a:buClrTx/>
              <a:buNone/>
            </a:pPr>
            <a:r>
              <a:rPr lang="en-US" sz="2600" dirty="0"/>
              <a:t>This slide deck is designed for use within a health care institution’s COVID-19 preparedness and response activities, supplementing public health, clinical practice, and ethical guidance. It aims to quickly prepare hospital ethics committees (HECs) and clinical ethics consultation (CEC) services to</a:t>
            </a:r>
          </a:p>
          <a:p>
            <a:pPr marL="0" indent="0" defTabSz="914400">
              <a:spcBef>
                <a:spcPts val="0"/>
              </a:spcBef>
              <a:buClrTx/>
              <a:buNone/>
            </a:pPr>
            <a:endParaRPr lang="en-US" sz="2600" dirty="0"/>
          </a:p>
          <a:p>
            <a:pPr marL="0" indent="0" defTabSz="914400">
              <a:spcBef>
                <a:spcPts val="0"/>
              </a:spcBef>
              <a:spcAft>
                <a:spcPts val="1200"/>
              </a:spcAft>
              <a:buClrTx/>
              <a:buNone/>
            </a:pPr>
            <a:r>
              <a:rPr lang="en-US" sz="2600" dirty="0"/>
              <a:t>1) assess and shift their operations to reflect new tasks and work conditions, including resource scarcity, and</a:t>
            </a:r>
          </a:p>
          <a:p>
            <a:pPr marL="0" indent="0" defTabSz="914400">
              <a:spcBef>
                <a:spcPts val="0"/>
              </a:spcBef>
              <a:buClrTx/>
              <a:buNone/>
            </a:pPr>
            <a:r>
              <a:rPr lang="en-US" sz="2600" dirty="0"/>
              <a:t>2) respond to changing ethical needs and concerns among clinicians caring for patients under contingency levels of care and, potentially, crisis standards of care. </a:t>
            </a:r>
          </a:p>
          <a:p>
            <a:pPr marL="0" indent="0" defTabSz="914400">
              <a:spcBef>
                <a:spcPts val="0"/>
              </a:spcBef>
              <a:buClrTx/>
              <a:buNone/>
            </a:pPr>
            <a:endParaRPr lang="en-US" dirty="0"/>
          </a:p>
          <a:p>
            <a:pPr marL="0" indent="0" defTabSz="914400">
              <a:spcBef>
                <a:spcPts val="0"/>
              </a:spcBef>
              <a:buClrTx/>
              <a:buNone/>
            </a:pPr>
            <a:endParaRPr lang="en-US" dirty="0"/>
          </a:p>
          <a:p>
            <a:pPr marL="0" indent="0" defTabSz="914400">
              <a:spcBef>
                <a:spcPts val="0"/>
              </a:spcBef>
              <a:buClrTx/>
              <a:buNone/>
            </a:pPr>
            <a:r>
              <a:rPr lang="en-US" dirty="0"/>
              <a:t>This slide deck is not intended to be, and should not be considered, a substitute for clinical ethics consultation or other medical, legal, or other professional advice on individual cases or for particular institutions. It reflects an evolving public health emergency; references are current as of March 23, 2020.</a:t>
            </a:r>
          </a:p>
        </p:txBody>
      </p:sp>
      <p:pic>
        <p:nvPicPr>
          <p:cNvPr id="4" name="Picture 3" descr="A close up of a logo&#10;&#10;Description automatically generated">
            <a:extLst>
              <a:ext uri="{FF2B5EF4-FFF2-40B4-BE49-F238E27FC236}">
                <a16:creationId xmlns:a16="http://schemas.microsoft.com/office/drawing/2014/main" xmlns="" id="{C436877C-43C1-4690-BAA9-EAB56BD4E723}"/>
              </a:ext>
            </a:extLst>
          </p:cNvPr>
          <p:cNvPicPr>
            <a:picLocks noChangeAspect="1"/>
          </p:cNvPicPr>
          <p:nvPr/>
        </p:nvPicPr>
        <p:blipFill>
          <a:blip r:embed="rId2"/>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31762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A14E03E-23F1-449F-8EBA-207E163F5324}"/>
              </a:ext>
            </a:extLst>
          </p:cNvPr>
          <p:cNvPicPr>
            <a:picLocks noChangeAspect="1"/>
          </p:cNvPicPr>
          <p:nvPr/>
        </p:nvPicPr>
        <p:blipFill>
          <a:blip r:embed="rId2"/>
          <a:stretch>
            <a:fillRect/>
          </a:stretch>
        </p:blipFill>
        <p:spPr>
          <a:xfrm>
            <a:off x="2165938" y="73494"/>
            <a:ext cx="5048344" cy="6330214"/>
          </a:xfrm>
          <a:prstGeom prst="rect">
            <a:avLst/>
          </a:prstGeom>
        </p:spPr>
      </p:pic>
      <p:sp>
        <p:nvSpPr>
          <p:cNvPr id="3" name="TextBox 2">
            <a:extLst>
              <a:ext uri="{FF2B5EF4-FFF2-40B4-BE49-F238E27FC236}">
                <a16:creationId xmlns:a16="http://schemas.microsoft.com/office/drawing/2014/main" xmlns="" id="{06ACA4F5-007E-4804-A17B-72B41D25E482}"/>
              </a:ext>
            </a:extLst>
          </p:cNvPr>
          <p:cNvSpPr txBox="1"/>
          <p:nvPr/>
        </p:nvSpPr>
        <p:spPr>
          <a:xfrm>
            <a:off x="7560945" y="4687253"/>
            <a:ext cx="4273891" cy="1200329"/>
          </a:xfrm>
          <a:prstGeom prst="rect">
            <a:avLst/>
          </a:prstGeom>
          <a:noFill/>
        </p:spPr>
        <p:txBody>
          <a:bodyPr wrap="square" rtlCol="0">
            <a:spAutoFit/>
          </a:bodyPr>
          <a:lstStyle/>
          <a:p>
            <a:r>
              <a:rPr lang="en-US" dirty="0"/>
              <a:t>Copyright, Nathan Gray, MD, 2020.</a:t>
            </a:r>
          </a:p>
          <a:p>
            <a:r>
              <a:rPr lang="en-US" dirty="0"/>
              <a:t>Used with permission.</a:t>
            </a:r>
          </a:p>
          <a:p>
            <a:r>
              <a:rPr lang="en-US" dirty="0">
                <a:hlinkClick r:id="rId3"/>
              </a:rPr>
              <a:t>https://inkvessel.com/2020/03/18/palliative-care-in-the-time-of-covid/</a:t>
            </a:r>
            <a:endParaRPr lang="en-US" dirty="0"/>
          </a:p>
        </p:txBody>
      </p:sp>
      <p:pic>
        <p:nvPicPr>
          <p:cNvPr id="5" name="Picture 4" descr="A close up of a logo&#10;&#10;Description automatically generated">
            <a:extLst>
              <a:ext uri="{FF2B5EF4-FFF2-40B4-BE49-F238E27FC236}">
                <a16:creationId xmlns:a16="http://schemas.microsoft.com/office/drawing/2014/main" xmlns="" id="{8989BF08-4236-4804-939C-3A6169FAB8E1}"/>
              </a:ext>
            </a:extLst>
          </p:cNvPr>
          <p:cNvPicPr>
            <a:picLocks noChangeAspect="1"/>
          </p:cNvPicPr>
          <p:nvPr/>
        </p:nvPicPr>
        <p:blipFill>
          <a:blip r:embed="rId4"/>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113404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E866FF9-A729-45F0-A163-10E89E871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5">
            <a:extLst>
              <a:ext uri="{FF2B5EF4-FFF2-40B4-BE49-F238E27FC236}">
                <a16:creationId xmlns:a16="http://schemas.microsoft.com/office/drawing/2014/main" xmlns="" id="{22EEC640-34E6-4836-BB28-FE5AF873C212}"/>
              </a:ext>
            </a:extLst>
          </p:cNvPr>
          <p:cNvSpPr txBox="1">
            <a:spLocks/>
          </p:cNvSpPr>
          <p:nvPr/>
        </p:nvSpPr>
        <p:spPr bwMode="black">
          <a:xfrm>
            <a:off x="640080" y="2681105"/>
            <a:ext cx="3401568" cy="1495794"/>
          </a:xfrm>
          <a:prstGeom prst="rect">
            <a:avLst/>
          </a:prstGeom>
          <a:solidFill>
            <a:srgbClr val="FFFFFF"/>
          </a:solidFill>
          <a:ln>
            <a:solidFill>
              <a:srgbClr val="262626"/>
            </a:solidFill>
          </a:ln>
        </p:spPr>
        <p:txBody>
          <a:bodyPr vert="horz" lIns="182880" tIns="182880" rIns="182880" bIns="182880" rtlCol="0" anchor="ctr">
            <a:normAutofit/>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pPr defTabSz="914400">
              <a:spcAft>
                <a:spcPts val="600"/>
              </a:spcAft>
            </a:pPr>
            <a:r>
              <a:rPr lang="en-US" sz="2000" b="1" cap="all"/>
              <a:t>Providing Ethical Care in a </a:t>
            </a:r>
            <a:br>
              <a:rPr lang="en-US" sz="2000" b="1" cap="all"/>
            </a:br>
            <a:r>
              <a:rPr lang="en-US" sz="2000" b="1" cap="all"/>
              <a:t>Public Health Emergency</a:t>
            </a:r>
            <a:endParaRPr lang="en-US" sz="2000" cap="all"/>
          </a:p>
        </p:txBody>
      </p:sp>
      <p:sp useBgFill="1">
        <p:nvSpPr>
          <p:cNvPr id="14" name="Rectangle 13">
            <a:extLst>
              <a:ext uri="{FF2B5EF4-FFF2-40B4-BE49-F238E27FC236}">
                <a16:creationId xmlns:a16="http://schemas.microsoft.com/office/drawing/2014/main" xmlns="" id="{A804366F-2366-4688-98E7-B101C7BC61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 Placeholder 4">
            <a:extLst>
              <a:ext uri="{FF2B5EF4-FFF2-40B4-BE49-F238E27FC236}">
                <a16:creationId xmlns:a16="http://schemas.microsoft.com/office/drawing/2014/main" xmlns="" id="{E0189787-46A0-479E-9F0C-50627E2FFE54}"/>
              </a:ext>
            </a:extLst>
          </p:cNvPr>
          <p:cNvGraphicFramePr/>
          <p:nvPr>
            <p:extLst>
              <p:ext uri="{D42A27DB-BD31-4B8C-83A1-F6EECF244321}">
                <p14:modId xmlns:p14="http://schemas.microsoft.com/office/powerpoint/2010/main" val="437792738"/>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close up of a logo&#10;&#10;Description automatically generated">
            <a:extLst>
              <a:ext uri="{FF2B5EF4-FFF2-40B4-BE49-F238E27FC236}">
                <a16:creationId xmlns:a16="http://schemas.microsoft.com/office/drawing/2014/main" xmlns="" id="{48BFEF36-D106-4795-B15F-538F9B24487D}"/>
              </a:ext>
            </a:extLst>
          </p:cNvPr>
          <p:cNvPicPr>
            <a:picLocks noChangeAspect="1"/>
          </p:cNvPicPr>
          <p:nvPr/>
        </p:nvPicPr>
        <p:blipFill>
          <a:blip r:embed="rId8"/>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233448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C4BEC47F-F459-4C44-81D0-5EEB1C881BF8}"/>
              </a:ext>
            </a:extLst>
          </p:cNvPr>
          <p:cNvSpPr>
            <a:spLocks noGrp="1"/>
          </p:cNvSpPr>
          <p:nvPr>
            <p:ph type="body" idx="1"/>
          </p:nvPr>
        </p:nvSpPr>
        <p:spPr>
          <a:xfrm>
            <a:off x="912034" y="1751459"/>
            <a:ext cx="4595423" cy="704087"/>
          </a:xfrm>
        </p:spPr>
        <p:txBody>
          <a:bodyPr>
            <a:normAutofit fontScale="85000" lnSpcReduction="10000"/>
          </a:bodyPr>
          <a:lstStyle/>
          <a:p>
            <a:r>
              <a:rPr lang="en-US" sz="3200" b="1" cap="none" dirty="0"/>
              <a:t>Duties of Clinical Ethics</a:t>
            </a:r>
          </a:p>
        </p:txBody>
      </p:sp>
      <p:graphicFrame>
        <p:nvGraphicFramePr>
          <p:cNvPr id="12" name="Content Placeholder 11">
            <a:extLst>
              <a:ext uri="{FF2B5EF4-FFF2-40B4-BE49-F238E27FC236}">
                <a16:creationId xmlns:a16="http://schemas.microsoft.com/office/drawing/2014/main" xmlns="" id="{A6251C54-71F8-4E45-87E5-CAB4D21C6E81}"/>
              </a:ext>
            </a:extLst>
          </p:cNvPr>
          <p:cNvGraphicFramePr>
            <a:graphicFrameLocks noGrp="1"/>
          </p:cNvGraphicFramePr>
          <p:nvPr>
            <p:ph sz="half" idx="2"/>
            <p:extLst>
              <p:ext uri="{D42A27DB-BD31-4B8C-83A1-F6EECF244321}">
                <p14:modId xmlns:p14="http://schemas.microsoft.com/office/powerpoint/2010/main" val="1214578843"/>
              </p:ext>
            </p:extLst>
          </p:nvPr>
        </p:nvGraphicFramePr>
        <p:xfrm>
          <a:off x="614363" y="2625551"/>
          <a:ext cx="5156125" cy="3703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xmlns="" id="{DE4E24F7-D7FC-FB4F-8E3D-DF79721A26A2}"/>
              </a:ext>
            </a:extLst>
          </p:cNvPr>
          <p:cNvSpPr>
            <a:spLocks noGrp="1"/>
          </p:cNvSpPr>
          <p:nvPr>
            <p:ph type="body" sz="quarter" idx="13"/>
          </p:nvPr>
        </p:nvSpPr>
        <p:spPr>
          <a:xfrm>
            <a:off x="6010184" y="1757695"/>
            <a:ext cx="5513373" cy="704087"/>
          </a:xfrm>
        </p:spPr>
        <p:txBody>
          <a:bodyPr>
            <a:normAutofit fontScale="85000" lnSpcReduction="10000"/>
          </a:bodyPr>
          <a:lstStyle/>
          <a:p>
            <a:r>
              <a:rPr lang="en-US" sz="3200" b="1" cap="none" dirty="0"/>
              <a:t>Duties of Public Health Ethics</a:t>
            </a:r>
          </a:p>
        </p:txBody>
      </p:sp>
      <p:sp>
        <p:nvSpPr>
          <p:cNvPr id="8" name="Title 5">
            <a:extLst>
              <a:ext uri="{FF2B5EF4-FFF2-40B4-BE49-F238E27FC236}">
                <a16:creationId xmlns:a16="http://schemas.microsoft.com/office/drawing/2014/main" xmlns="" id="{82EDA66F-53E5-4F30-9E82-831F3CF870BB}"/>
              </a:ext>
            </a:extLst>
          </p:cNvPr>
          <p:cNvSpPr txBox="1">
            <a:spLocks/>
          </p:cNvSpPr>
          <p:nvPr/>
        </p:nvSpPr>
        <p:spPr bwMode="black">
          <a:xfrm>
            <a:off x="2231136" y="190870"/>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r>
              <a:rPr lang="en-US" b="1" dirty="0"/>
              <a:t>Clinical Ethics and </a:t>
            </a:r>
            <a:br>
              <a:rPr lang="en-US" b="1" dirty="0"/>
            </a:br>
            <a:r>
              <a:rPr lang="en-US" b="1" dirty="0"/>
              <a:t>Public Health Ethics</a:t>
            </a:r>
            <a:endParaRPr lang="en-US" dirty="0"/>
          </a:p>
        </p:txBody>
      </p:sp>
      <p:pic>
        <p:nvPicPr>
          <p:cNvPr id="13" name="Picture 12" descr="A close up of a logo&#10;&#10;Description automatically generated">
            <a:extLst>
              <a:ext uri="{FF2B5EF4-FFF2-40B4-BE49-F238E27FC236}">
                <a16:creationId xmlns:a16="http://schemas.microsoft.com/office/drawing/2014/main" xmlns="" id="{906E0E94-6C84-4C95-9650-36443E629CD7}"/>
              </a:ext>
            </a:extLst>
          </p:cNvPr>
          <p:cNvPicPr>
            <a:picLocks noChangeAspect="1"/>
          </p:cNvPicPr>
          <p:nvPr/>
        </p:nvPicPr>
        <p:blipFill>
          <a:blip r:embed="rId8"/>
          <a:stretch>
            <a:fillRect/>
          </a:stretch>
        </p:blipFill>
        <p:spPr>
          <a:xfrm>
            <a:off x="9229725" y="6316663"/>
            <a:ext cx="2900521" cy="464083"/>
          </a:xfrm>
          <a:prstGeom prst="rect">
            <a:avLst/>
          </a:prstGeom>
        </p:spPr>
      </p:pic>
      <p:graphicFrame>
        <p:nvGraphicFramePr>
          <p:cNvPr id="14" name="Content Placeholder 11">
            <a:extLst>
              <a:ext uri="{FF2B5EF4-FFF2-40B4-BE49-F238E27FC236}">
                <a16:creationId xmlns:a16="http://schemas.microsoft.com/office/drawing/2014/main" xmlns="" id="{AEB2A5BC-9BAD-404D-91A7-7A27EAD41FF6}"/>
              </a:ext>
            </a:extLst>
          </p:cNvPr>
          <p:cNvGraphicFramePr>
            <a:graphicFrameLocks/>
          </p:cNvGraphicFramePr>
          <p:nvPr>
            <p:extLst>
              <p:ext uri="{D42A27DB-BD31-4B8C-83A1-F6EECF244321}">
                <p14:modId xmlns:p14="http://schemas.microsoft.com/office/powerpoint/2010/main" val="1127289421"/>
              </p:ext>
            </p:extLst>
          </p:nvPr>
        </p:nvGraphicFramePr>
        <p:xfrm>
          <a:off x="6096000" y="2643841"/>
          <a:ext cx="5156125" cy="370381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TextBox 17">
            <a:extLst>
              <a:ext uri="{FF2B5EF4-FFF2-40B4-BE49-F238E27FC236}">
                <a16:creationId xmlns:a16="http://schemas.microsoft.com/office/drawing/2014/main" xmlns="" id="{84CA86D8-6B70-4CBC-BE3F-48EC55E22F37}"/>
              </a:ext>
            </a:extLst>
          </p:cNvPr>
          <p:cNvSpPr txBox="1"/>
          <p:nvPr/>
        </p:nvSpPr>
        <p:spPr>
          <a:xfrm>
            <a:off x="2231136" y="4463843"/>
            <a:ext cx="3276321" cy="1138773"/>
          </a:xfrm>
          <a:prstGeom prst="rect">
            <a:avLst/>
          </a:prstGeom>
          <a:noFill/>
        </p:spPr>
        <p:txBody>
          <a:bodyPr wrap="square" rtlCol="0">
            <a:spAutoFit/>
          </a:bodyPr>
          <a:lstStyle/>
          <a:p>
            <a:r>
              <a:rPr lang="en-US" sz="2500" b="1" dirty="0"/>
              <a:t>Focus on </a:t>
            </a:r>
          </a:p>
          <a:p>
            <a:r>
              <a:rPr lang="en-US" sz="2500" b="1" dirty="0"/>
              <a:t>individual patient.</a:t>
            </a:r>
            <a:endParaRPr lang="en-US" sz="2500" dirty="0"/>
          </a:p>
          <a:p>
            <a:endParaRPr lang="en-US" dirty="0"/>
          </a:p>
        </p:txBody>
      </p:sp>
      <p:sp>
        <p:nvSpPr>
          <p:cNvPr id="2" name="TextBox 1">
            <a:extLst>
              <a:ext uri="{FF2B5EF4-FFF2-40B4-BE49-F238E27FC236}">
                <a16:creationId xmlns:a16="http://schemas.microsoft.com/office/drawing/2014/main" xmlns="" id="{CBF5A07F-2690-4414-A580-4C8FBFDE14F5}"/>
              </a:ext>
            </a:extLst>
          </p:cNvPr>
          <p:cNvSpPr txBox="1"/>
          <p:nvPr/>
        </p:nvSpPr>
        <p:spPr>
          <a:xfrm>
            <a:off x="8326789" y="4534717"/>
            <a:ext cx="2448628" cy="861774"/>
          </a:xfrm>
          <a:prstGeom prst="rect">
            <a:avLst/>
          </a:prstGeom>
          <a:noFill/>
        </p:spPr>
        <p:txBody>
          <a:bodyPr wrap="square" rtlCol="0">
            <a:spAutoFit/>
          </a:bodyPr>
          <a:lstStyle/>
          <a:p>
            <a:pPr lvl="0"/>
            <a:r>
              <a:rPr lang="en-US" sz="2500" b="1" dirty="0"/>
              <a:t>Focus on community.</a:t>
            </a:r>
          </a:p>
        </p:txBody>
      </p:sp>
    </p:spTree>
    <p:extLst>
      <p:ext uri="{BB962C8B-B14F-4D97-AF65-F5344CB8AC3E}">
        <p14:creationId xmlns:p14="http://schemas.microsoft.com/office/powerpoint/2010/main" val="1830481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CF1169F-5F4C-BB4D-8FDA-4525C4BF26AE}"/>
              </a:ext>
            </a:extLst>
          </p:cNvPr>
          <p:cNvPicPr>
            <a:picLocks noChangeAspect="1"/>
          </p:cNvPicPr>
          <p:nvPr/>
        </p:nvPicPr>
        <p:blipFill rotWithShape="1">
          <a:blip r:embed="rId3"/>
          <a:srcRect b="13427"/>
          <a:stretch/>
        </p:blipFill>
        <p:spPr>
          <a:xfrm>
            <a:off x="1866900" y="466091"/>
            <a:ext cx="8458200" cy="5486400"/>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5AFF4C0D-3647-454E-9FD5-31B39203DDB4}"/>
              </a:ext>
            </a:extLst>
          </p:cNvPr>
          <p:cNvPicPr>
            <a:picLocks noChangeAspect="1"/>
          </p:cNvPicPr>
          <p:nvPr/>
        </p:nvPicPr>
        <p:blipFill>
          <a:blip r:embed="rId4"/>
          <a:stretch>
            <a:fillRect/>
          </a:stretch>
        </p:blipFill>
        <p:spPr>
          <a:xfrm>
            <a:off x="9229725" y="6316663"/>
            <a:ext cx="2900521" cy="464083"/>
          </a:xfrm>
          <a:prstGeom prst="rect">
            <a:avLst/>
          </a:prstGeom>
        </p:spPr>
      </p:pic>
      <p:sp>
        <p:nvSpPr>
          <p:cNvPr id="2" name="TextBox 1"/>
          <p:cNvSpPr txBox="1"/>
          <p:nvPr/>
        </p:nvSpPr>
        <p:spPr>
          <a:xfrm>
            <a:off x="4343401" y="5457825"/>
            <a:ext cx="3626326" cy="338554"/>
          </a:xfrm>
          <a:prstGeom prst="rect">
            <a:avLst/>
          </a:prstGeom>
          <a:noFill/>
        </p:spPr>
        <p:txBody>
          <a:bodyPr wrap="square" rtlCol="0">
            <a:spAutoFit/>
          </a:bodyPr>
          <a:lstStyle/>
          <a:p>
            <a:pPr algn="ctr"/>
            <a:r>
              <a:rPr lang="en-US" sz="1600" b="1" dirty="0"/>
              <a:t>Increasing Resource Scarcity</a:t>
            </a:r>
          </a:p>
        </p:txBody>
      </p:sp>
    </p:spTree>
    <p:extLst>
      <p:ext uri="{BB962C8B-B14F-4D97-AF65-F5344CB8AC3E}">
        <p14:creationId xmlns:p14="http://schemas.microsoft.com/office/powerpoint/2010/main" val="49900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C4BEC47F-F459-4C44-81D0-5EEB1C881BF8}"/>
              </a:ext>
            </a:extLst>
          </p:cNvPr>
          <p:cNvSpPr>
            <a:spLocks noGrp="1"/>
          </p:cNvSpPr>
          <p:nvPr>
            <p:ph type="body" idx="1"/>
          </p:nvPr>
        </p:nvSpPr>
        <p:spPr>
          <a:xfrm>
            <a:off x="869033" y="1841108"/>
            <a:ext cx="10166257" cy="4397429"/>
          </a:xfrm>
        </p:spPr>
        <p:txBody>
          <a:bodyPr anchor="t">
            <a:normAutofit/>
          </a:bodyPr>
          <a:lstStyle/>
          <a:p>
            <a:pPr algn="l"/>
            <a:r>
              <a:rPr lang="en-US" sz="2400" b="1" cap="none" dirty="0">
                <a:solidFill>
                  <a:schemeClr val="tx1"/>
                </a:solidFill>
              </a:rPr>
              <a:t>HECs and CECs should prepare for service:</a:t>
            </a:r>
          </a:p>
          <a:p>
            <a:pPr marL="342891" indent="-342891" algn="l">
              <a:spcBef>
                <a:spcPts val="1200"/>
              </a:spcBef>
              <a:buFont typeface="Arial" panose="020B0604020202020204" pitchFamily="34" charset="0"/>
              <a:buChar char="•"/>
            </a:pPr>
            <a:r>
              <a:rPr lang="en-US" sz="2400" cap="none" dirty="0">
                <a:solidFill>
                  <a:schemeClr val="tx1"/>
                </a:solidFill>
              </a:rPr>
              <a:t>Understand how resource allocation decisions and pressures—about “staff, space, and stuff”—arise in your institution and region during an infectious disease outbreak and may continue during a prolonged emergency. </a:t>
            </a:r>
          </a:p>
          <a:p>
            <a:pPr marL="342891" indent="-342891" algn="l">
              <a:spcBef>
                <a:spcPts val="1200"/>
              </a:spcBef>
              <a:buFont typeface="Arial" panose="020B0604020202020204" pitchFamily="34" charset="0"/>
              <a:buChar char="•"/>
            </a:pPr>
            <a:r>
              <a:rPr lang="en-US" sz="2400" cap="none" dirty="0">
                <a:solidFill>
                  <a:schemeClr val="tx1"/>
                </a:solidFill>
              </a:rPr>
              <a:t>Rapidly assess HEC/CEC staffing, processes, and practices to respond to clinical and institutional needs and protect the health care workforce.</a:t>
            </a:r>
          </a:p>
          <a:p>
            <a:pPr marL="342891" indent="-342891" algn="l">
              <a:spcBef>
                <a:spcPts val="1200"/>
              </a:spcBef>
              <a:buFont typeface="Arial" panose="020B0604020202020204" pitchFamily="34" charset="0"/>
              <a:buChar char="•"/>
            </a:pPr>
            <a:r>
              <a:rPr lang="en-US" sz="2400" cap="none" dirty="0">
                <a:solidFill>
                  <a:schemeClr val="tx1"/>
                </a:solidFill>
              </a:rPr>
              <a:t>Reframe ethics services to support patient care in context of the broader community, resource limitations, practice change.</a:t>
            </a:r>
          </a:p>
        </p:txBody>
      </p:sp>
      <p:sp>
        <p:nvSpPr>
          <p:cNvPr id="4" name="Title 5">
            <a:extLst>
              <a:ext uri="{FF2B5EF4-FFF2-40B4-BE49-F238E27FC236}">
                <a16:creationId xmlns:a16="http://schemas.microsoft.com/office/drawing/2014/main" xmlns="" id="{AA3E2D39-BD27-4B99-A82C-F22BE7E4274D}"/>
              </a:ext>
            </a:extLst>
          </p:cNvPr>
          <p:cNvSpPr txBox="1">
            <a:spLocks/>
          </p:cNvSpPr>
          <p:nvPr/>
        </p:nvSpPr>
        <p:spPr bwMode="black">
          <a:xfrm>
            <a:off x="2231136" y="190870"/>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r>
              <a:rPr lang="en-US" b="1" dirty="0"/>
              <a:t>Institutional Ethics Services in a </a:t>
            </a:r>
          </a:p>
          <a:p>
            <a:r>
              <a:rPr lang="en-US" b="1" dirty="0"/>
              <a:t>Public Health Emergency</a:t>
            </a:r>
          </a:p>
        </p:txBody>
      </p:sp>
      <p:pic>
        <p:nvPicPr>
          <p:cNvPr id="9" name="Picture 8" descr="A close up of a logo&#10;&#10;Description automatically generated">
            <a:extLst>
              <a:ext uri="{FF2B5EF4-FFF2-40B4-BE49-F238E27FC236}">
                <a16:creationId xmlns:a16="http://schemas.microsoft.com/office/drawing/2014/main" xmlns="" id="{CC67470F-6651-4B59-8D27-7ADB3B477C39}"/>
              </a:ext>
            </a:extLst>
          </p:cNvPr>
          <p:cNvPicPr>
            <a:picLocks noChangeAspect="1"/>
          </p:cNvPicPr>
          <p:nvPr/>
        </p:nvPicPr>
        <p:blipFill>
          <a:blip r:embed="rId3"/>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143023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027B919E-E4B6-1D48-9306-1D2882C4DD29}"/>
              </a:ext>
            </a:extLst>
          </p:cNvPr>
          <p:cNvSpPr>
            <a:spLocks noGrp="1"/>
          </p:cNvSpPr>
          <p:nvPr>
            <p:ph idx="1"/>
          </p:nvPr>
        </p:nvSpPr>
        <p:spPr>
          <a:xfrm>
            <a:off x="380144" y="1551398"/>
            <a:ext cx="11270750" cy="4689382"/>
          </a:xfrm>
        </p:spPr>
        <p:txBody>
          <a:bodyPr>
            <a:normAutofit/>
          </a:bodyPr>
          <a:lstStyle/>
          <a:p>
            <a:pPr marL="0" indent="0">
              <a:buNone/>
            </a:pPr>
            <a:r>
              <a:rPr lang="en-US" sz="2400" b="1" dirty="0"/>
              <a:t>Determine the availability of committee members and consultation providers for service during a public health emergency, mindful that clinicians may have patient care roles and many members will be limited to remote access. </a:t>
            </a:r>
          </a:p>
          <a:p>
            <a:pPr marL="0" indent="0">
              <a:spcBef>
                <a:spcPts val="600"/>
              </a:spcBef>
              <a:buNone/>
            </a:pPr>
            <a:r>
              <a:rPr lang="en-US" sz="2400" dirty="0"/>
              <a:t>        </a:t>
            </a:r>
            <a:r>
              <a:rPr lang="en-US" sz="2200" dirty="0"/>
              <a:t>Examples:</a:t>
            </a:r>
          </a:p>
          <a:p>
            <a:pPr lvl="2">
              <a:spcBef>
                <a:spcPts val="600"/>
              </a:spcBef>
            </a:pPr>
            <a:r>
              <a:rPr lang="en-US" sz="2200" dirty="0"/>
              <a:t>Assume critical-care and other clinicians will </a:t>
            </a:r>
            <a:r>
              <a:rPr lang="en-US" sz="2200" u="sng" dirty="0"/>
              <a:t>not</a:t>
            </a:r>
            <a:r>
              <a:rPr lang="en-US" sz="2200" dirty="0"/>
              <a:t> be available for the HEC/CEC.</a:t>
            </a:r>
          </a:p>
          <a:p>
            <a:pPr lvl="2">
              <a:spcBef>
                <a:spcPts val="600"/>
              </a:spcBef>
            </a:pPr>
            <a:r>
              <a:rPr lang="en-US" sz="2200" dirty="0"/>
              <a:t>Develop a system to quickly identify who is available for ethics support, e.g., Google Calendar App for smart phones.</a:t>
            </a:r>
          </a:p>
          <a:p>
            <a:pPr lvl="2">
              <a:spcBef>
                <a:spcPts val="600"/>
              </a:spcBef>
            </a:pPr>
            <a:r>
              <a:rPr lang="en-US" sz="2200" dirty="0"/>
              <a:t>Determine capacity for remote HEC/CEC work (tele-ethics) with equipment and software on hand. Limit “bedside” CEC to conserve personal protective equipment (PPE) and reduce infection risk.</a:t>
            </a:r>
          </a:p>
          <a:p>
            <a:pPr lvl="2">
              <a:spcBef>
                <a:spcPts val="600"/>
              </a:spcBef>
            </a:pPr>
            <a:r>
              <a:rPr lang="en-US" sz="2200" dirty="0"/>
              <a:t>Consider how community (</a:t>
            </a:r>
            <a:r>
              <a:rPr lang="en-US" sz="2200" dirty="0" err="1"/>
              <a:t>nonstaff</a:t>
            </a:r>
            <a:r>
              <a:rPr lang="en-US" sz="2200" dirty="0"/>
              <a:t>) HEC members can contribute perspectives and support staffing of ethics services during a public health emergency.</a:t>
            </a:r>
            <a:endParaRPr lang="en-US" sz="2400" dirty="0"/>
          </a:p>
          <a:p>
            <a:pPr lvl="2">
              <a:buFont typeface="Courier New" panose="02070309020205020404" pitchFamily="49" charset="0"/>
              <a:buChar char="o"/>
            </a:pPr>
            <a:endParaRPr lang="en-US" sz="2400" dirty="0"/>
          </a:p>
        </p:txBody>
      </p:sp>
      <p:sp>
        <p:nvSpPr>
          <p:cNvPr id="4" name="Title 5">
            <a:extLst>
              <a:ext uri="{FF2B5EF4-FFF2-40B4-BE49-F238E27FC236}">
                <a16:creationId xmlns:a16="http://schemas.microsoft.com/office/drawing/2014/main" xmlns="" id="{EEAE21E5-D1E9-4D1A-B0E8-83656462E5F7}"/>
              </a:ext>
            </a:extLst>
          </p:cNvPr>
          <p:cNvSpPr txBox="1">
            <a:spLocks/>
          </p:cNvSpPr>
          <p:nvPr/>
        </p:nvSpPr>
        <p:spPr bwMode="black">
          <a:xfrm>
            <a:off x="2231136" y="190870"/>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r>
              <a:rPr lang="en-US" b="1" dirty="0"/>
              <a:t>The Duty to Plan: Ethics Services</a:t>
            </a:r>
            <a:endParaRPr lang="en-US" dirty="0"/>
          </a:p>
        </p:txBody>
      </p:sp>
      <p:pic>
        <p:nvPicPr>
          <p:cNvPr id="5" name="Picture 4" descr="A close up of a logo&#10;&#10;Description automatically generated">
            <a:extLst>
              <a:ext uri="{FF2B5EF4-FFF2-40B4-BE49-F238E27FC236}">
                <a16:creationId xmlns:a16="http://schemas.microsoft.com/office/drawing/2014/main" xmlns="" id="{56020C6E-B426-4409-AA38-5C497C4B297B}"/>
              </a:ext>
            </a:extLst>
          </p:cNvPr>
          <p:cNvPicPr>
            <a:picLocks noChangeAspect="1"/>
          </p:cNvPicPr>
          <p:nvPr/>
        </p:nvPicPr>
        <p:blipFill>
          <a:blip r:embed="rId3"/>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406913114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6247B523C64241AECD25E05E66901F" ma:contentTypeVersion="4" ma:contentTypeDescription="Create a new document." ma:contentTypeScope="" ma:versionID="70ede1069cb0c7b03feac2569786694e">
  <xsd:schema xmlns:xsd="http://www.w3.org/2001/XMLSchema" xmlns:xs="http://www.w3.org/2001/XMLSchema" xmlns:p="http://schemas.microsoft.com/office/2006/metadata/properties" xmlns:ns3="23e0e353-aa8d-45e3-91f3-b0d4314ef712" targetNamespace="http://schemas.microsoft.com/office/2006/metadata/properties" ma:root="true" ma:fieldsID="ab363b8047df167494e9d2f7ac21f5ba" ns3:_="">
    <xsd:import namespace="23e0e353-aa8d-45e3-91f3-b0d4314ef7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e0e353-aa8d-45e3-91f3-b0d4314ef7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E081F6-2125-4547-8D04-9A7D48697522}">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23e0e353-aa8d-45e3-91f3-b0d4314ef712"/>
    <ds:schemaRef ds:uri="http://www.w3.org/XML/1998/namespace"/>
  </ds:schemaRefs>
</ds:datastoreItem>
</file>

<file path=customXml/itemProps2.xml><?xml version="1.0" encoding="utf-8"?>
<ds:datastoreItem xmlns:ds="http://schemas.openxmlformats.org/officeDocument/2006/customXml" ds:itemID="{ADBB3D58-DA91-4B1A-BDD2-AE7C2DA56449}">
  <ds:schemaRefs>
    <ds:schemaRef ds:uri="http://schemas.microsoft.com/sharepoint/v3/contenttype/forms"/>
  </ds:schemaRefs>
</ds:datastoreItem>
</file>

<file path=customXml/itemProps3.xml><?xml version="1.0" encoding="utf-8"?>
<ds:datastoreItem xmlns:ds="http://schemas.openxmlformats.org/officeDocument/2006/customXml" ds:itemID="{95B49B2E-4FF4-46D7-8689-9FD2F8732E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e0e353-aa8d-45e3-91f3-b0d4314ef7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853</TotalTime>
  <Words>1663</Words>
  <Application>Microsoft Macintosh PowerPoint</Application>
  <PresentationFormat>Widescreen</PresentationFormat>
  <Paragraphs>132</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Courier New</vt:lpstr>
      <vt:lpstr>Gill Sans MT</vt:lpstr>
      <vt:lpstr>Arial</vt:lpstr>
      <vt:lpstr>Parcel</vt:lpstr>
      <vt:lpstr>COVID-19: Supporting Ethical Care and Responding to Moral Distress  in a Public Health Emergency  Guidance, tools, and resources for Hospital Ethics Committees (HECs)  Clinical Ethics Consultation (CEC)</vt:lpstr>
      <vt:lpstr>Source</vt:lpstr>
      <vt:lpstr>Objectives</vt:lpstr>
      <vt:lpstr>PowerPoint Presentation</vt:lpstr>
      <vt:lpstr>PowerPoint Presentation</vt:lpstr>
      <vt:lpstr>PowerPoint Presentation</vt:lpstr>
      <vt:lpstr>PowerPoint Presentation</vt:lpstr>
      <vt:lpstr>PowerPoint Presentation</vt:lpstr>
      <vt:lpstr>PowerPoint Presentation</vt:lpstr>
      <vt:lpstr>Preparing to Respond to Changing  Ethics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Selected Resources</vt:lpstr>
      <vt:lpstr>Contributors</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Supporting Ethical Care  in a Public Health Emergency  Hospital Ethics Committees (HECs)  Clinical Ethics Consultation (CECs)</dc:title>
  <dc:creator>Millie Solomon</dc:creator>
  <cp:lastModifiedBy>Nancy Berlinger</cp:lastModifiedBy>
  <cp:revision>92</cp:revision>
  <dcterms:created xsi:type="dcterms:W3CDTF">2020-03-21T19:01:37Z</dcterms:created>
  <dcterms:modified xsi:type="dcterms:W3CDTF">2020-03-24T16:53:16Z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0x010100F86247B523C64241AECD25E05E66901F</vt:lpwstr>
  </property>
</Properties>
</file>